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9" r:id="rId2"/>
    <p:sldId id="261" r:id="rId3"/>
    <p:sldId id="297" r:id="rId4"/>
    <p:sldId id="301" r:id="rId5"/>
    <p:sldId id="298" r:id="rId6"/>
    <p:sldId id="303" r:id="rId7"/>
    <p:sldId id="300" r:id="rId8"/>
    <p:sldId id="299" r:id="rId9"/>
    <p:sldId id="302" r:id="rId10"/>
    <p:sldId id="304" r:id="rId11"/>
    <p:sldId id="305" r:id="rId12"/>
    <p:sldId id="260" r:id="rId13"/>
    <p:sldId id="265" r:id="rId14"/>
    <p:sldId id="276" r:id="rId15"/>
    <p:sldId id="266" r:id="rId16"/>
    <p:sldId id="290" r:id="rId17"/>
    <p:sldId id="278" r:id="rId18"/>
    <p:sldId id="280" r:id="rId19"/>
    <p:sldId id="283" r:id="rId20"/>
    <p:sldId id="284" r:id="rId21"/>
    <p:sldId id="285" r:id="rId22"/>
    <p:sldId id="286" r:id="rId23"/>
    <p:sldId id="287" r:id="rId24"/>
    <p:sldId id="288" r:id="rId25"/>
    <p:sldId id="277" r:id="rId26"/>
    <p:sldId id="267" r:id="rId27"/>
    <p:sldId id="268" r:id="rId28"/>
    <p:sldId id="269" r:id="rId29"/>
    <p:sldId id="271" r:id="rId30"/>
    <p:sldId id="273" r:id="rId31"/>
    <p:sldId id="274" r:id="rId32"/>
    <p:sldId id="272" r:id="rId33"/>
    <p:sldId id="275" r:id="rId34"/>
    <p:sldId id="281" r:id="rId35"/>
    <p:sldId id="289" r:id="rId36"/>
    <p:sldId id="291" r:id="rId37"/>
    <p:sldId id="292" r:id="rId38"/>
    <p:sldId id="294" r:id="rId39"/>
    <p:sldId id="293" r:id="rId40"/>
    <p:sldId id="295" r:id="rId41"/>
    <p:sldId id="296" r:id="rId42"/>
    <p:sldId id="282" r:id="rId43"/>
    <p:sldId id="270" r:id="rId44"/>
    <p:sldId id="279" r:id="rId45"/>
    <p:sldId id="25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/>
    <p:restoredTop sz="94644"/>
  </p:normalViewPr>
  <p:slideViewPr>
    <p:cSldViewPr>
      <p:cViewPr varScale="1">
        <p:scale>
          <a:sx n="93" d="100"/>
          <a:sy n="93" d="100"/>
        </p:scale>
        <p:origin x="-8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EFF31D-ED2D-2B48-A335-2DE40CB9B3A7}" type="datetimeFigureOut">
              <a:rPr lang="en-GB" altLang="en-US"/>
              <a:pPr/>
              <a:t>28/04/17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494173F-2ABD-4543-BC01-2B7D850A8D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1908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6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18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75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8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8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37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9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7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73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11521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88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23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3588"/>
            <a:ext cx="8229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315075"/>
            <a:ext cx="9144000" cy="549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1029" name="Picture 1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32550"/>
            <a:ext cx="15430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6246813"/>
            <a:ext cx="9144000" cy="904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1031" name="Pictur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42116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6156176" y="6328102"/>
            <a:ext cx="298782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idc.fspub.unibuc.ro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4A8A4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4A8A4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youtu.be/-mIaZPqoOYw" TargetMode="Externa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dex.okfn.org/place/" TargetMode="Externa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tedeschise.fundatia.ro/sample-page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ansparenta.gov.ro/" TargetMode="External"/><Relationship Id="rId3" Type="http://schemas.openxmlformats.org/officeDocument/2006/relationships/hyperlink" Target="http://consultare.gov.ro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sultare.gov.ro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ansparenta.gov.ro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spreadsheets/d/1kRgVWEjPpqlpD8zBXhNA4Ih3wIWwL0JH9aWTuZn8J2E/edit%23gid=869039115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ta.ms.ro/" TargetMode="External"/><Relationship Id="rId4" Type="http://schemas.openxmlformats.org/officeDocument/2006/relationships/hyperlink" Target="http://monitorizarecheltuieli.ms.ro/centralizator" TargetMode="External"/><Relationship Id="rId5" Type="http://schemas.openxmlformats.org/officeDocument/2006/relationships/hyperlink" Target="http://data.gov.ro/dataset/activitatea-consiliilor-etice-din-unitatile-sanitare-public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egislatie.just.ro/Public/Acasa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gp.gov.ro/planul-national/" TargetMode="External"/><Relationship Id="rId3" Type="http://schemas.openxmlformats.org/officeDocument/2006/relationships/hyperlink" Target="http://ogp.gov.ro/rapoarte-probe-l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pengovpartnership.org/" TargetMode="Externa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pengovpartnership.org/finances-and-budget" TargetMode="Externa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3"/>
          <p:cNvSpPr>
            <a:spLocks noGrp="1"/>
          </p:cNvSpPr>
          <p:nvPr>
            <p:ph type="ctrTitle"/>
          </p:nvPr>
        </p:nvSpPr>
        <p:spPr>
          <a:xfrm>
            <a:off x="684213" y="1412875"/>
            <a:ext cx="7772400" cy="2519363"/>
          </a:xfrm>
        </p:spPr>
        <p:txBody>
          <a:bodyPr/>
          <a:lstStyle/>
          <a:p>
            <a:pPr eaLnBrk="1" hangingPunct="1"/>
            <a:r>
              <a:rPr lang="ro-RO" altLang="en-US" sz="4800">
                <a:ea typeface="ＭＳ Ｐゴシック" charset="-128"/>
              </a:rPr>
              <a:t>Parteneriatul pentru o Guvernare Deschisă </a:t>
            </a:r>
            <a:r>
              <a:rPr lang="mr-IN" altLang="en-US" sz="4800">
                <a:ea typeface="ＭＳ Ｐゴシック" charset="-128"/>
              </a:rPr>
              <a:t>–</a:t>
            </a:r>
            <a:r>
              <a:rPr lang="ro-RO" altLang="en-US" sz="4800">
                <a:ea typeface="ＭＳ Ｐゴシック" charset="-128"/>
              </a:rPr>
              <a:t> </a:t>
            </a:r>
            <a:br>
              <a:rPr lang="ro-RO" altLang="en-US" sz="4800">
                <a:ea typeface="ＭＳ Ｐゴシック" charset="-128"/>
              </a:rPr>
            </a:br>
            <a:r>
              <a:rPr lang="ro-RO" altLang="en-US" sz="4800">
                <a:ea typeface="ＭＳ Ｐゴシック" charset="-128"/>
              </a:rPr>
              <a:t>Stat și societate</a:t>
            </a:r>
            <a:endParaRPr lang="en-GB" altLang="en-US" sz="4000">
              <a:ea typeface="ＭＳ Ｐゴシック" charset="-128"/>
            </a:endParaRPr>
          </a:p>
        </p:txBody>
      </p:sp>
      <p:sp>
        <p:nvSpPr>
          <p:cNvPr id="4098" name="Subtitle 4"/>
          <p:cNvSpPr>
            <a:spLocks noGrp="1"/>
          </p:cNvSpPr>
          <p:nvPr>
            <p:ph type="subTitle" idx="1"/>
          </p:nvPr>
        </p:nvSpPr>
        <p:spPr>
          <a:xfrm>
            <a:off x="1403350" y="4868863"/>
            <a:ext cx="6400800" cy="1152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o-RO" altLang="en-US" sz="2200">
                <a:solidFill>
                  <a:srgbClr val="898989"/>
                </a:solidFill>
                <a:ea typeface="ＭＳ Ｐゴシック" charset="-128"/>
              </a:rPr>
              <a:t>Claudiu D. TUFIȘ</a:t>
            </a:r>
          </a:p>
          <a:p>
            <a:pPr eaLnBrk="1" hangingPunct="1">
              <a:lnSpc>
                <a:spcPct val="80000"/>
              </a:lnSpc>
            </a:pPr>
            <a:endParaRPr lang="ro-RO" altLang="en-US" sz="2200">
              <a:solidFill>
                <a:srgbClr val="89898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ro-RO" altLang="en-US" sz="1400">
                <a:solidFill>
                  <a:srgbClr val="898989"/>
                </a:solidFill>
                <a:ea typeface="ＭＳ Ｐゴシック" charset="-128"/>
              </a:rPr>
              <a:t>Universitatea din București, Facultatea de Științe Politice</a:t>
            </a:r>
          </a:p>
          <a:p>
            <a:pPr eaLnBrk="1" hangingPunct="1">
              <a:lnSpc>
                <a:spcPct val="80000"/>
              </a:lnSpc>
            </a:pPr>
            <a:r>
              <a:rPr lang="ro-RO" altLang="en-US" sz="1400">
                <a:solidFill>
                  <a:srgbClr val="898989"/>
                </a:solidFill>
                <a:ea typeface="ＭＳ Ｐゴシック" charset="-128"/>
              </a:rPr>
              <a:t>Centrul pentru Studii de Dezvoltare și Cooperare Internațională</a:t>
            </a:r>
            <a:endParaRPr lang="en-GB" altLang="en-US" sz="1400">
              <a:solidFill>
                <a:srgbClr val="898989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2159"/>
            <a:ext cx="7992887" cy="5168585"/>
          </a:xfrm>
        </p:spPr>
      </p:pic>
    </p:spTree>
    <p:extLst>
      <p:ext uri="{BB962C8B-B14F-4D97-AF65-F5344CB8AC3E}">
        <p14:creationId xmlns:p14="http://schemas.microsoft.com/office/powerpoint/2010/main" val="121758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17" y="692696"/>
            <a:ext cx="6896766" cy="5419573"/>
          </a:xfrm>
        </p:spPr>
      </p:pic>
    </p:spTree>
    <p:extLst>
      <p:ext uri="{BB962C8B-B14F-4D97-AF65-F5344CB8AC3E}">
        <p14:creationId xmlns:p14="http://schemas.microsoft.com/office/powerpoint/2010/main" val="20123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  <a:hlinkClick r:id="rId4"/>
              </a:rPr>
              <a:t>a message</a:t>
            </a:r>
            <a:endParaRPr lang="en-GB" dirty="0" smtClean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14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GB" altLang="en-US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GB" altLang="en-US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GB" altLang="en-US">
              <a:ea typeface="ＭＳ Ｐゴシック" charset="-128"/>
            </a:endParaRPr>
          </a:p>
        </p:txBody>
      </p:sp>
      <p:pic>
        <p:nvPicPr>
          <p:cNvPr id="3" name="President Obama Speaks to the Open Government Partnership Global Summ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8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none">
                <a:ea typeface="ＭＳ Ｐゴシック" charset="-128"/>
              </a:rPr>
              <a:t>România în OGP</a:t>
            </a:r>
          </a:p>
        </p:txBody>
      </p:sp>
      <p:sp>
        <p:nvSpPr>
          <p:cNvPr id="7170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altLang="en-US">
                <a:ea typeface="ＭＳ Ｐゴシック" charset="-128"/>
              </a:rPr>
              <a:t>De ce despre România în OGP?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250825" y="1673225"/>
            <a:ext cx="8075613" cy="3916363"/>
          </a:xfrm>
        </p:spPr>
        <p:txBody>
          <a:bodyPr/>
          <a:lstStyle/>
          <a:p>
            <a:r>
              <a:rPr lang="ro-RO" altLang="en-US" dirty="0">
                <a:ea typeface="ＭＳ Ｐゴシック" charset="-128"/>
              </a:rPr>
              <a:t>Este povestea unui succes*</a:t>
            </a:r>
          </a:p>
          <a:p>
            <a:pPr lvl="1"/>
            <a:r>
              <a:rPr lang="ro-RO" altLang="en-US" dirty="0">
                <a:ea typeface="ＭＳ Ｐゴシック" charset="-128"/>
              </a:rPr>
              <a:t>Succes în cooperarea stat </a:t>
            </a:r>
            <a:r>
              <a:rPr lang="mr-IN" altLang="en-US" dirty="0">
                <a:ea typeface="ＭＳ Ｐゴシック" charset="-128"/>
              </a:rPr>
              <a:t>–</a:t>
            </a:r>
            <a:r>
              <a:rPr lang="ro-RO" altLang="en-US" dirty="0">
                <a:ea typeface="ＭＳ Ｐゴシック" charset="-128"/>
              </a:rPr>
              <a:t> societate civilă</a:t>
            </a:r>
          </a:p>
          <a:p>
            <a:pPr lvl="1"/>
            <a:r>
              <a:rPr lang="ro-RO" altLang="en-US" dirty="0">
                <a:ea typeface="ＭＳ Ｐゴシック" charset="-128"/>
              </a:rPr>
              <a:t>Succes în a deschide accesul cetățenilor la informații publice și date deschise</a:t>
            </a:r>
          </a:p>
          <a:p>
            <a:pPr lvl="1"/>
            <a:r>
              <a:rPr lang="ro-RO" altLang="en-US" dirty="0">
                <a:ea typeface="ＭＳ Ｐゴシック" charset="-128"/>
              </a:rPr>
              <a:t>Succes în a deschide administrația publică centrală</a:t>
            </a:r>
          </a:p>
          <a:p>
            <a:r>
              <a:rPr lang="ro-RO" altLang="en-US" dirty="0">
                <a:ea typeface="ＭＳ Ｐゴシック" charset="-128"/>
              </a:rPr>
              <a:t>România </a:t>
            </a:r>
            <a:r>
              <a:rPr lang="mr-IN" altLang="en-US" dirty="0">
                <a:ea typeface="ＭＳ Ｐゴシック" charset="-128"/>
              </a:rPr>
              <a:t>–</a:t>
            </a:r>
            <a:r>
              <a:rPr lang="ro-RO" altLang="en-US" dirty="0">
                <a:ea typeface="ＭＳ Ｐゴシック" charset="-128"/>
              </a:rPr>
              <a:t> locul 13 în </a:t>
            </a:r>
            <a:r>
              <a:rPr lang="ro-RO" altLang="en-US" dirty="0">
                <a:ea typeface="ＭＳ Ｐゴシック" charset="-128"/>
                <a:hlinkClick r:id="rId2"/>
              </a:rPr>
              <a:t>Global Open Data Index</a:t>
            </a:r>
            <a:endParaRPr lang="ro-RO" altLang="en-US" dirty="0">
              <a:ea typeface="ＭＳ Ｐゴシック" charset="-128"/>
            </a:endParaRP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457200" y="5732463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ro-RO" altLang="en-US" sz="1400"/>
              <a:t>* Este doar un succes parțial, performanțele din perioada 2012-2016 nu garantează performanțe similare în viitor, caracterizarea drept “succes parțial” reprezintă doar opinia informată a autorului acestei prezentări.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235200"/>
            <a:ext cx="15128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Design instituțional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altLang="en-US" dirty="0" smtClean="0">
                <a:ea typeface="ＭＳ Ｐゴシック" charset="-128"/>
              </a:rPr>
              <a:t>Stat</a:t>
            </a:r>
            <a:endParaRPr lang="en-US" altLang="en-US" dirty="0">
              <a:ea typeface="ＭＳ Ｐゴシック" charset="-128"/>
            </a:endParaRPr>
          </a:p>
          <a:p>
            <a:pPr marL="0" indent="0" algn="ctr">
              <a:buNone/>
            </a:pPr>
            <a:endParaRPr lang="en-US" altLang="en-US" dirty="0" smtClean="0"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altLang="en-US" dirty="0" smtClean="0">
                <a:ea typeface="ＭＳ Ｐゴシック" charset="-128"/>
              </a:rPr>
              <a:t>+ </a:t>
            </a:r>
            <a:endParaRPr lang="en-US" altLang="en-US" dirty="0">
              <a:ea typeface="ＭＳ Ｐゴシック" charset="-128"/>
            </a:endParaRPr>
          </a:p>
          <a:p>
            <a:pPr marL="0" indent="0" algn="ctr">
              <a:buNone/>
            </a:pPr>
            <a:endParaRPr lang="en-US" altLang="en-US" dirty="0" smtClean="0"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altLang="en-US" dirty="0" err="1" smtClean="0">
                <a:ea typeface="ＭＳ Ｐゴシック" charset="-128"/>
              </a:rPr>
              <a:t>Societate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en-US" altLang="en-US" dirty="0" err="1" smtClean="0">
                <a:ea typeface="ＭＳ Ｐゴシック" charset="-128"/>
              </a:rPr>
              <a:t>civilă</a:t>
            </a:r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>
                <a:ea typeface="ＭＳ Ｐゴシック" charset="-128"/>
              </a:rPr>
              <a:t>Actorii</a:t>
            </a:r>
            <a:r>
              <a:rPr lang="en-US" altLang="en-US" dirty="0" smtClean="0">
                <a:ea typeface="ＭＳ Ｐゴシック" charset="-128"/>
              </a:rPr>
              <a:t> din </a:t>
            </a:r>
            <a:r>
              <a:rPr lang="en-US" altLang="en-US" dirty="0" err="1" smtClean="0">
                <a:ea typeface="ＭＳ Ｐゴシック" charset="-128"/>
              </a:rPr>
              <a:t>zona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en-US" altLang="en-US" dirty="0" err="1" smtClean="0">
                <a:ea typeface="ＭＳ Ｐゴシック" charset="-128"/>
              </a:rPr>
              <a:t>statului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err="1" smtClean="0">
                <a:ea typeface="ＭＳ Ｐゴシック" charset="-128"/>
              </a:rPr>
              <a:t>Secretariatul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General al </a:t>
            </a:r>
            <a:r>
              <a:rPr lang="en-US" altLang="en-US" dirty="0" err="1">
                <a:ea typeface="ＭＳ Ｐゴシック" charset="-128"/>
              </a:rPr>
              <a:t>Guvernului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asigură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coordonarea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și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monitorizarea</a:t>
            </a:r>
            <a:r>
              <a:rPr lang="en-US" altLang="en-US" dirty="0">
                <a:ea typeface="ＭＳ Ｐゴシック" charset="-128"/>
              </a:rPr>
              <a:t> OGP</a:t>
            </a:r>
          </a:p>
          <a:p>
            <a:r>
              <a:rPr lang="en-US" altLang="en-US" dirty="0" err="1">
                <a:ea typeface="ＭＳ Ｐゴシック" charset="-128"/>
              </a:rPr>
              <a:t>Ministerele</a:t>
            </a:r>
            <a:r>
              <a:rPr lang="en-US" altLang="en-US" dirty="0">
                <a:ea typeface="ＭＳ Ｐゴシック" charset="-128"/>
              </a:rPr>
              <a:t> (sau alte </a:t>
            </a:r>
            <a:r>
              <a:rPr lang="en-US" altLang="en-US" dirty="0" err="1">
                <a:ea typeface="ＭＳ Ｐゴシック" charset="-128"/>
              </a:rPr>
              <a:t>instituții</a:t>
            </a:r>
            <a:r>
              <a:rPr lang="en-US" altLang="en-US" dirty="0">
                <a:ea typeface="ＭＳ Ｐゴシック" charset="-128"/>
              </a:rPr>
              <a:t> ale </a:t>
            </a:r>
            <a:r>
              <a:rPr lang="en-US" altLang="en-US" dirty="0" err="1">
                <a:ea typeface="ＭＳ Ｐゴシック" charset="-128"/>
              </a:rPr>
              <a:t>administrației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publice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centrale</a:t>
            </a:r>
            <a:r>
              <a:rPr lang="en-US" altLang="en-US" dirty="0">
                <a:ea typeface="ＭＳ Ｐゴシック" charset="-128"/>
              </a:rPr>
              <a:t>), conform </a:t>
            </a:r>
            <a:r>
              <a:rPr lang="en-US" altLang="en-US" dirty="0" smtClean="0">
                <a:ea typeface="ＭＳ Ｐゴシック" charset="-128"/>
              </a:rPr>
              <a:t>PNA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Dar, SGG nu are prea mare </a:t>
            </a:r>
            <a:r>
              <a:rPr lang="en-US" altLang="en-US" dirty="0" err="1" smtClean="0">
                <a:ea typeface="ＭＳ Ｐゴシック" charset="-128"/>
              </a:rPr>
              <a:t>putere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en-US" altLang="en-US" dirty="0" err="1" smtClean="0">
                <a:ea typeface="ＭＳ Ｐゴシック" charset="-128"/>
              </a:rPr>
              <a:t>în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en-US" altLang="en-US" dirty="0" err="1" smtClean="0">
                <a:ea typeface="ＭＳ Ｐゴシック" charset="-128"/>
              </a:rPr>
              <a:t>interacțiunea</a:t>
            </a:r>
            <a:r>
              <a:rPr lang="en-US" altLang="en-US" dirty="0" smtClean="0">
                <a:ea typeface="ＭＳ Ｐゴシック" charset="-128"/>
              </a:rPr>
              <a:t> cu </a:t>
            </a:r>
            <a:r>
              <a:rPr lang="en-US" altLang="en-US" dirty="0" err="1" smtClean="0">
                <a:ea typeface="ＭＳ Ｐゴシック" charset="-128"/>
              </a:rPr>
              <a:t>ministerele</a:t>
            </a:r>
            <a:endParaRPr lang="en-US" altLang="en-US" dirty="0">
              <a:ea typeface="ＭＳ Ｐゴシック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230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Actorii din zona societății civile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  <a:hlinkClick r:id="rId2"/>
              </a:rPr>
              <a:t>Coaliția pentru Date Deschise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>
                <a:ea typeface="ＭＳ Ｐゴシック" charset="-128"/>
              </a:rPr>
              <a:t>ONG-uri (24)</a:t>
            </a:r>
          </a:p>
          <a:p>
            <a:pPr lvl="1"/>
            <a:r>
              <a:rPr lang="en-US" altLang="en-US">
                <a:ea typeface="ＭＳ Ｐゴシック" charset="-128"/>
              </a:rPr>
              <a:t>Universități (2)</a:t>
            </a:r>
          </a:p>
          <a:p>
            <a:pPr lvl="1"/>
            <a:r>
              <a:rPr lang="en-US" altLang="en-US">
                <a:ea typeface="ＭＳ Ｐゴシック" charset="-128"/>
              </a:rPr>
              <a:t>Asociații studențești (1)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CDD a fost formată în 2014 primind finanțare din granturile SEE 2009-2014 în cadrul Fondului ONG în România. 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Actorii din zona societății civile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Cele</a:t>
            </a:r>
            <a:r>
              <a:rPr lang="en-US" altLang="en-US" dirty="0">
                <a:ea typeface="ＭＳ Ｐゴシック" charset="-128"/>
              </a:rPr>
              <a:t> mai active </a:t>
            </a:r>
            <a:r>
              <a:rPr lang="en-US" altLang="en-US" dirty="0" err="1">
                <a:ea typeface="ＭＳ Ｐゴシック" charset="-128"/>
              </a:rPr>
              <a:t>organizații</a:t>
            </a:r>
            <a:r>
              <a:rPr lang="en-US" altLang="en-US" dirty="0">
                <a:ea typeface="ＭＳ Ｐゴシック" charset="-128"/>
              </a:rPr>
              <a:t> din </a:t>
            </a:r>
            <a:r>
              <a:rPr lang="en-US" altLang="en-US" dirty="0" err="1">
                <a:ea typeface="ＭＳ Ｐゴシック" charset="-128"/>
              </a:rPr>
              <a:t>cadrul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 smtClean="0">
                <a:ea typeface="ＭＳ Ｐゴシック" charset="-128"/>
              </a:rPr>
              <a:t>coaliției</a:t>
            </a:r>
            <a:r>
              <a:rPr lang="en-US" altLang="en-US" dirty="0" smtClean="0">
                <a:ea typeface="ＭＳ Ｐゴシック" charset="-128"/>
              </a:rPr>
              <a:t> :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 err="1">
                <a:ea typeface="ＭＳ Ｐゴシック" charset="-128"/>
              </a:rPr>
              <a:t>Centrul</a:t>
            </a:r>
            <a:r>
              <a:rPr lang="en-US" altLang="en-US" dirty="0">
                <a:ea typeface="ＭＳ Ｐゴシック" charset="-128"/>
              </a:rPr>
              <a:t> pentru </a:t>
            </a:r>
            <a:r>
              <a:rPr lang="en-US" altLang="en-US" dirty="0" err="1">
                <a:ea typeface="ＭＳ Ｐゴシック" charset="-128"/>
              </a:rPr>
              <a:t>Inovare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Publică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 err="1">
                <a:ea typeface="ＭＳ Ｐゴシック" charset="-128"/>
              </a:rPr>
              <a:t>Kosson.ro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 err="1">
                <a:ea typeface="ＭＳ Ｐゴシック" charset="-128"/>
              </a:rPr>
              <a:t>Centrul</a:t>
            </a:r>
            <a:r>
              <a:rPr lang="en-US" altLang="en-US" dirty="0">
                <a:ea typeface="ＭＳ Ｐゴシック" charset="-128"/>
              </a:rPr>
              <a:t> pentru </a:t>
            </a:r>
            <a:r>
              <a:rPr lang="en-US" altLang="en-US" dirty="0" err="1">
                <a:ea typeface="ＭＳ Ｐゴシック" charset="-128"/>
              </a:rPr>
              <a:t>Jurnalism</a:t>
            </a:r>
            <a:r>
              <a:rPr lang="en-US" altLang="en-US" dirty="0">
                <a:ea typeface="ＭＳ Ｐゴシック" charset="-128"/>
              </a:rPr>
              <a:t> Independent</a:t>
            </a:r>
          </a:p>
          <a:p>
            <a:pPr lvl="1"/>
            <a:r>
              <a:rPr lang="en-US" altLang="en-US" dirty="0" err="1">
                <a:ea typeface="ＭＳ Ｐゴシック" charset="-128"/>
              </a:rPr>
              <a:t>Asociația</a:t>
            </a:r>
            <a:r>
              <a:rPr lang="en-US" altLang="en-US" dirty="0">
                <a:ea typeface="ＭＳ Ｐゴシック" charset="-128"/>
              </a:rPr>
              <a:t> Funky Citizens</a:t>
            </a:r>
          </a:p>
          <a:p>
            <a:pPr lvl="1"/>
            <a:r>
              <a:rPr lang="en-US" altLang="en-US" dirty="0" err="1">
                <a:ea typeface="ＭＳ Ｐゴシック" charset="-128"/>
              </a:rPr>
              <a:t>Societatea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Academică</a:t>
            </a:r>
            <a:r>
              <a:rPr lang="en-US" altLang="en-US" dirty="0">
                <a:ea typeface="ＭＳ Ｐゴシック" charset="-128"/>
              </a:rPr>
              <a:t> din </a:t>
            </a:r>
            <a:r>
              <a:rPr lang="en-US" altLang="en-US" dirty="0" err="1">
                <a:ea typeface="ＭＳ Ｐゴシック" charset="-128"/>
              </a:rPr>
              <a:t>România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 err="1">
                <a:ea typeface="ＭＳ Ｐゴシック" charset="-128"/>
              </a:rPr>
              <a:t>Asociația</a:t>
            </a:r>
            <a:r>
              <a:rPr lang="en-US" altLang="en-US" dirty="0">
                <a:ea typeface="ＭＳ Ｐゴシック" charset="-128"/>
              </a:rPr>
              <a:t> Smart City</a:t>
            </a:r>
          </a:p>
          <a:p>
            <a:pPr lvl="1"/>
            <a:r>
              <a:rPr lang="en-US" altLang="en-US" dirty="0" err="1">
                <a:ea typeface="ＭＳ Ｐゴシック" charset="-128"/>
              </a:rPr>
              <a:t>Fundația</a:t>
            </a:r>
            <a:r>
              <a:rPr lang="en-US" altLang="en-US" dirty="0">
                <a:ea typeface="ＭＳ Ｐゴシック" charset="-128"/>
              </a:rPr>
              <a:t> Median Research Center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Planul Național de Acțiune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Însumează angajamentele pe care guvernul și le asumă, cu promisiunea că le va îndeplini în termenele stabilite prin PNA.</a:t>
            </a:r>
          </a:p>
          <a:p>
            <a:endParaRPr lang="ro-RO" dirty="0" smtClean="0"/>
          </a:p>
          <a:p>
            <a:r>
              <a:rPr lang="ro-RO" dirty="0" smtClean="0"/>
              <a:t>Cine și cum decide ce angajamente sunt incluse în PNA?</a:t>
            </a:r>
          </a:p>
          <a:p>
            <a:r>
              <a:rPr lang="ro-RO" dirty="0" smtClean="0"/>
              <a:t>Important punct de acces la procesul de decizie.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288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Prezentare atipică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 err="1">
                <a:ea typeface="ＭＳ Ｐゴシック" charset="-128"/>
              </a:rPr>
              <a:t>Informare</a:t>
            </a:r>
            <a:r>
              <a:rPr lang="en-US" altLang="en-US" dirty="0">
                <a:ea typeface="ＭＳ Ｐゴシック" charset="-128"/>
              </a:rPr>
              <a:t> / </a:t>
            </a:r>
            <a:r>
              <a:rPr lang="en-US" altLang="en-US" dirty="0" err="1">
                <a:ea typeface="ＭＳ Ｐゴシック" charset="-128"/>
              </a:rPr>
              <a:t>popularizare</a:t>
            </a:r>
            <a:r>
              <a:rPr lang="en-US" altLang="en-US" dirty="0">
                <a:ea typeface="ＭＳ Ｐゴシック" charset="-128"/>
              </a:rPr>
              <a:t> mai </a:t>
            </a:r>
            <a:r>
              <a:rPr lang="en-US" altLang="en-US" dirty="0" err="1">
                <a:ea typeface="ＭＳ Ｐゴシック" charset="-128"/>
              </a:rPr>
              <a:t>degrabă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decât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prezentarea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rezultatelor</a:t>
            </a:r>
            <a:r>
              <a:rPr lang="en-US" altLang="en-US" dirty="0">
                <a:ea typeface="ＭＳ Ｐゴシック" charset="-128"/>
              </a:rPr>
              <a:t> unei </a:t>
            </a:r>
            <a:r>
              <a:rPr lang="en-US" altLang="en-US" dirty="0" err="1">
                <a:ea typeface="ＭＳ Ｐゴシック" charset="-128"/>
              </a:rPr>
              <a:t>cercetări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proprii</a:t>
            </a:r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Nu este o </a:t>
            </a:r>
            <a:r>
              <a:rPr lang="en-US" altLang="en-US" dirty="0" err="1">
                <a:ea typeface="ＭＳ Ｐゴシック" charset="-128"/>
              </a:rPr>
              <a:t>prezentare</a:t>
            </a:r>
            <a:r>
              <a:rPr lang="en-US" altLang="en-US" dirty="0">
                <a:ea typeface="ＭＳ Ｐゴシック" charset="-128"/>
              </a:rPr>
              <a:t> a unui </a:t>
            </a:r>
            <a:r>
              <a:rPr lang="en-US" altLang="en-US" dirty="0" err="1">
                <a:ea typeface="ＭＳ Ｐゴシック" charset="-128"/>
              </a:rPr>
              <a:t>cercetător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separat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clar</a:t>
            </a:r>
            <a:r>
              <a:rPr lang="en-US" altLang="en-US" dirty="0">
                <a:ea typeface="ＭＳ Ｐゴシック" charset="-128"/>
              </a:rPr>
              <a:t> de </a:t>
            </a:r>
            <a:r>
              <a:rPr lang="en-US" altLang="en-US" dirty="0" err="1">
                <a:ea typeface="ＭＳ Ｐゴシック" charset="-128"/>
              </a:rPr>
              <a:t>obiectul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său</a:t>
            </a:r>
            <a:r>
              <a:rPr lang="en-US" altLang="en-US" dirty="0">
                <a:ea typeface="ＭＳ Ｐゴシック" charset="-128"/>
              </a:rPr>
              <a:t> de </a:t>
            </a:r>
            <a:r>
              <a:rPr lang="en-US" altLang="en-US" dirty="0" err="1" smtClean="0">
                <a:ea typeface="ＭＳ Ｐゴシック" charset="-128"/>
              </a:rPr>
              <a:t>studiu</a:t>
            </a:r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Planul Național de Acțiune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Din experiența PNA II (2014-2016) și PNA III (2016-2018):</a:t>
            </a:r>
          </a:p>
          <a:p>
            <a:pPr lvl="1"/>
            <a:r>
              <a:rPr lang="ro-RO" dirty="0" smtClean="0"/>
              <a:t>PNA este elaborat în urma unui proces de consultare cu partenerii din societatea civilă </a:t>
            </a:r>
          </a:p>
          <a:p>
            <a:pPr lvl="1"/>
            <a:r>
              <a:rPr lang="ro-RO" dirty="0" smtClean="0"/>
              <a:t>Societatea civilă poate propune angajamente</a:t>
            </a:r>
          </a:p>
          <a:p>
            <a:pPr lvl="1"/>
            <a:r>
              <a:rPr lang="ro-RO" dirty="0" smtClean="0"/>
              <a:t>Mecanismul de acceptare / respingere a angajamentelor este mai puțin clar, dar decizia aparține în mod clar celui care își asumă angajamentele.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89263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Planul Național de Acțiune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dirty="0" smtClean="0"/>
              <a:t>O parte din angajamente sunt incluse în PNA pentru că partenerul din SC a fost suficient de insistent și convingător.</a:t>
            </a:r>
          </a:p>
          <a:p>
            <a:r>
              <a:rPr lang="ro-RO" dirty="0" smtClean="0"/>
              <a:t>O parte din angajamente sunt incluse pentru că echipa OGP își poate promova proiectele pe care le consideră importante.</a:t>
            </a:r>
          </a:p>
          <a:p>
            <a:r>
              <a:rPr lang="ro-RO" dirty="0" smtClean="0"/>
              <a:t>O parte din angajamente sunt incluse strategic:</a:t>
            </a:r>
          </a:p>
          <a:p>
            <a:pPr lvl="1"/>
            <a:r>
              <a:rPr lang="ro-RO" dirty="0" smtClean="0"/>
              <a:t>Pentru a forța un anumit minister să acționeze într-o anumită direcție</a:t>
            </a:r>
          </a:p>
          <a:p>
            <a:pPr lvl="1"/>
            <a:r>
              <a:rPr lang="ro-RO" dirty="0" smtClean="0"/>
              <a:t>Pentru a demonstra că există proiecte importante care sunt implementate cu succes</a:t>
            </a:r>
          </a:p>
          <a:p>
            <a:pPr lvl="1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4758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Implementarea angajamentelor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PNA include pentru fiecare angajament instituția responsabilă (cu persoană de contact), precum și alți actori implicați: </a:t>
            </a:r>
          </a:p>
          <a:p>
            <a:pPr lvl="1"/>
            <a:r>
              <a:rPr lang="ro-RO" dirty="0" smtClean="0"/>
              <a:t>Din zona guvernamentală  </a:t>
            </a:r>
          </a:p>
          <a:p>
            <a:pPr lvl="1"/>
            <a:r>
              <a:rPr lang="ro-RO" dirty="0" smtClean="0"/>
              <a:t>Din zona societății civile</a:t>
            </a:r>
          </a:p>
          <a:p>
            <a:r>
              <a:rPr lang="ro-RO" dirty="0" smtClean="0"/>
              <a:t>Teoretic acești actori ar trebui să interacționeze pe durata implementării angajamentului.</a:t>
            </a:r>
          </a:p>
        </p:txBody>
      </p:sp>
    </p:spTree>
    <p:extLst>
      <p:ext uri="{BB962C8B-B14F-4D97-AF65-F5344CB8AC3E}">
        <p14:creationId xmlns:p14="http://schemas.microsoft.com/office/powerpoint/2010/main" val="98474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Implementarea angajamentelor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Practic ...</a:t>
            </a:r>
          </a:p>
          <a:p>
            <a:endParaRPr lang="ro-RO" dirty="0" smtClean="0"/>
          </a:p>
        </p:txBody>
      </p:sp>
      <p:pic>
        <p:nvPicPr>
          <p:cNvPr id="5" name="VECARM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818" y="2153891"/>
            <a:ext cx="5296363" cy="39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Implementarea angajamentelor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 smtClean="0"/>
          </a:p>
          <a:p>
            <a:r>
              <a:rPr lang="ro-RO" dirty="0" smtClean="0"/>
              <a:t>Depinde de deschiderea celor responsabili din administrația publică</a:t>
            </a:r>
          </a:p>
          <a:p>
            <a:r>
              <a:rPr lang="ro-RO" dirty="0" smtClean="0"/>
              <a:t>Depinde de insistența partenerului din societatea civilă</a:t>
            </a:r>
          </a:p>
          <a:p>
            <a:r>
              <a:rPr lang="ro-RO" dirty="0" smtClean="0"/>
              <a:t>Depinde de contextul politic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0296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Calendar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2011/11: anunțul intenției României de a adera la OGP</a:t>
            </a: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2012/04: memorandum de aprobare a participării României la OGP și a primului PNA (iulie 2012 – iunie 2014).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2013/09 – raport de auto-evaluare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2013/12 – raport de evaluare IRM intermediar </a:t>
            </a: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2014/07: al doilea PNA (iulie 2014 – iunie 2016).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2015/09 – raport de auto-evaluare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2016/02 – raport de evaluare IRM intermediar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2017/03 – raport de evaluare IRM final</a:t>
            </a: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2016/07: al treilea PNA (iulie 2016 – iunie 2018)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2012-2014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 err="1">
                <a:ea typeface="ＭＳ Ｐゴシック" charset="-128"/>
              </a:rPr>
              <a:t>Facilitarea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accesului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publicului</a:t>
            </a:r>
            <a:r>
              <a:rPr lang="en-US" altLang="en-US" sz="2700" dirty="0">
                <a:ea typeface="ＭＳ Ｐゴシック" charset="-128"/>
              </a:rPr>
              <a:t> la </a:t>
            </a:r>
            <a:r>
              <a:rPr lang="en-US" altLang="en-US" sz="2700" dirty="0" err="1">
                <a:ea typeface="ＭＳ Ｐゴシック" charset="-128"/>
              </a:rPr>
              <a:t>informații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în</a:t>
            </a:r>
            <a:r>
              <a:rPr lang="en-US" altLang="en-US" sz="2700" dirty="0">
                <a:ea typeface="ＭＳ Ｐゴシック" charset="-128"/>
              </a:rPr>
              <a:t> format date </a:t>
            </a:r>
            <a:r>
              <a:rPr lang="en-US" altLang="en-US" sz="2700" dirty="0" err="1">
                <a:ea typeface="ＭＳ Ｐゴシック" charset="-128"/>
              </a:rPr>
              <a:t>deschise</a:t>
            </a:r>
            <a:endParaRPr lang="en-US" altLang="en-US" sz="27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 dirty="0" err="1">
                <a:ea typeface="ＭＳ Ｐゴシック" charset="-128"/>
              </a:rPr>
              <a:t>Asumarea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 smtClean="0">
                <a:ea typeface="ＭＳ Ｐゴシック" charset="-128"/>
              </a:rPr>
              <a:t>responsabilității</a:t>
            </a:r>
            <a:r>
              <a:rPr lang="en-US" altLang="en-US" sz="2400" dirty="0" smtClean="0"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(</a:t>
            </a:r>
            <a:r>
              <a:rPr lang="en-US" altLang="en-US" sz="2400" dirty="0" err="1">
                <a:ea typeface="ＭＳ Ｐゴシック" charset="-128"/>
              </a:rPr>
              <a:t>persoană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responsabilă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în</a:t>
            </a:r>
            <a:r>
              <a:rPr lang="en-US" altLang="en-US" sz="2400" dirty="0">
                <a:ea typeface="ＭＳ Ｐゴシック" charset="-128"/>
              </a:rPr>
              <a:t> fiecare </a:t>
            </a:r>
            <a:r>
              <a:rPr lang="en-US" altLang="en-US" sz="2400" dirty="0" err="1">
                <a:ea typeface="ＭＳ Ｐゴシック" charset="-128"/>
              </a:rPr>
              <a:t>instituție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publică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dirty="0" err="1">
                <a:ea typeface="ＭＳ Ｐゴシック" charset="-128"/>
              </a:rPr>
              <a:t>identificarea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necesarului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tehnic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și</a:t>
            </a:r>
            <a:r>
              <a:rPr lang="en-US" altLang="en-US" sz="2400" dirty="0">
                <a:ea typeface="ＭＳ Ｐゴシック" charset="-128"/>
              </a:rPr>
              <a:t> logistic, </a:t>
            </a:r>
            <a:r>
              <a:rPr lang="en-US" altLang="en-US" sz="2400" dirty="0" err="1">
                <a:ea typeface="ＭＳ Ｐゴシック" charset="-128"/>
              </a:rPr>
              <a:t>inventarul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datelor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dirty="0" err="1">
                <a:ea typeface="ＭＳ Ｐゴシック" charset="-128"/>
              </a:rPr>
              <a:t>proiecte</a:t>
            </a:r>
            <a:r>
              <a:rPr lang="en-US" altLang="en-US" sz="2400" dirty="0">
                <a:ea typeface="ＭＳ Ｐゴシック" charset="-128"/>
              </a:rPr>
              <a:t> pilot, </a:t>
            </a:r>
            <a:r>
              <a:rPr lang="en-US" altLang="en-US" sz="2400" dirty="0" err="1">
                <a:ea typeface="ＭＳ Ｐゴシック" charset="-128"/>
              </a:rPr>
              <a:t>dezbateri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publice</a:t>
            </a:r>
            <a:r>
              <a:rPr lang="en-US" altLang="en-US" sz="2400" dirty="0">
                <a:ea typeface="ＭＳ Ｐゴシック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err="1">
                <a:ea typeface="ＭＳ Ｐゴシック" charset="-128"/>
              </a:rPr>
              <a:t>Standardizarea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procedurilor</a:t>
            </a:r>
            <a:r>
              <a:rPr lang="en-US" altLang="en-US" sz="2400" dirty="0">
                <a:ea typeface="ＭＳ Ｐゴシック" charset="-128"/>
              </a:rPr>
              <a:t> (</a:t>
            </a:r>
            <a:r>
              <a:rPr lang="en-US" altLang="en-US" sz="2400" dirty="0" err="1">
                <a:ea typeface="ＭＳ Ｐゴシック" charset="-128"/>
              </a:rPr>
              <a:t>publicarea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datelor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dirty="0" err="1">
                <a:ea typeface="ＭＳ Ｐゴシック" charset="-128"/>
              </a:rPr>
              <a:t>consultarea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publicului</a:t>
            </a:r>
            <a:r>
              <a:rPr lang="en-US" altLang="en-US" sz="2400" dirty="0">
                <a:ea typeface="ＭＳ Ｐゴシック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err="1">
                <a:ea typeface="ＭＳ Ｐゴシック" charset="-128"/>
              </a:rPr>
              <a:t>Maximizarea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rezultatelor</a:t>
            </a:r>
            <a:r>
              <a:rPr lang="en-US" altLang="en-US" sz="2400" dirty="0">
                <a:ea typeface="ＭＳ Ｐゴシック" charset="-128"/>
              </a:rPr>
              <a:t> (</a:t>
            </a:r>
            <a:r>
              <a:rPr lang="en-US" altLang="en-US" sz="2400" dirty="0" err="1">
                <a:ea typeface="ＭＳ Ｐゴシック" charset="-128"/>
              </a:rPr>
              <a:t>platformă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integrată</a:t>
            </a:r>
            <a:r>
              <a:rPr lang="en-US" altLang="en-US" sz="2400" dirty="0">
                <a:ea typeface="ＭＳ Ｐゴシック" charset="-128"/>
              </a:rPr>
              <a:t> pentru date </a:t>
            </a:r>
            <a:r>
              <a:rPr lang="en-US" altLang="en-US" sz="2400" dirty="0" err="1">
                <a:ea typeface="ＭＳ Ｐゴシック" charset="-128"/>
              </a:rPr>
              <a:t>deschise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dirty="0" err="1">
                <a:ea typeface="ＭＳ Ｐゴシック" charset="-128"/>
              </a:rPr>
              <a:t>mecanism</a:t>
            </a:r>
            <a:r>
              <a:rPr lang="en-US" altLang="en-US" sz="2400" dirty="0">
                <a:ea typeface="ＭＳ Ｐゴシック" charset="-128"/>
              </a:rPr>
              <a:t> de </a:t>
            </a:r>
            <a:r>
              <a:rPr lang="en-US" altLang="en-US" sz="2400" dirty="0" err="1">
                <a:ea typeface="ＭＳ Ｐゴシック" charset="-128"/>
              </a:rPr>
              <a:t>monitorizare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dirty="0" err="1">
                <a:ea typeface="ＭＳ Ｐゴシック" charset="-128"/>
              </a:rPr>
              <a:t>stimularea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folosirii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datelor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dirty="0" err="1">
                <a:ea typeface="ＭＳ Ｐゴシック" charset="-128"/>
              </a:rPr>
              <a:t>deschise</a:t>
            </a:r>
            <a:r>
              <a:rPr lang="en-US" altLang="en-US" sz="2400" dirty="0">
                <a:ea typeface="ＭＳ Ｐゴシック" charset="-128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700" dirty="0" err="1">
                <a:ea typeface="ＭＳ Ｐゴシック" charset="-128"/>
              </a:rPr>
              <a:t>Creșterea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gradului</a:t>
            </a:r>
            <a:r>
              <a:rPr lang="en-US" altLang="en-US" sz="2700" dirty="0">
                <a:ea typeface="ＭＳ Ｐゴシック" charset="-128"/>
              </a:rPr>
              <a:t> de </a:t>
            </a:r>
            <a:r>
              <a:rPr lang="en-US" altLang="en-US" sz="2700" dirty="0" err="1">
                <a:ea typeface="ＭＳ Ｐゴシック" charset="-128"/>
              </a:rPr>
              <a:t>acces</a:t>
            </a:r>
            <a:r>
              <a:rPr lang="en-US" altLang="en-US" sz="2700" dirty="0">
                <a:ea typeface="ＭＳ Ｐゴシック" charset="-128"/>
              </a:rPr>
              <a:t> al </a:t>
            </a:r>
            <a:r>
              <a:rPr lang="en-US" altLang="en-US" sz="2700" dirty="0" err="1">
                <a:ea typeface="ＭＳ Ｐゴシック" charset="-128"/>
              </a:rPr>
              <a:t>publicului</a:t>
            </a:r>
            <a:r>
              <a:rPr lang="en-US" altLang="en-US" sz="2700" dirty="0">
                <a:ea typeface="ＭＳ Ｐゴシック" charset="-128"/>
              </a:rPr>
              <a:t> la </a:t>
            </a:r>
            <a:r>
              <a:rPr lang="en-US" altLang="en-US" sz="2700" dirty="0" err="1">
                <a:ea typeface="ＭＳ Ｐゴシック" charset="-128"/>
              </a:rPr>
              <a:t>informații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și</a:t>
            </a:r>
            <a:r>
              <a:rPr lang="en-US" altLang="en-US" sz="2700" dirty="0">
                <a:ea typeface="ＭＳ Ｐゴシック" charset="-128"/>
              </a:rPr>
              <a:t> servicii </a:t>
            </a:r>
            <a:r>
              <a:rPr lang="en-US" altLang="en-US" sz="2700" dirty="0" err="1">
                <a:ea typeface="ＭＳ Ｐゴシック" charset="-128"/>
              </a:rPr>
              <a:t>publice</a:t>
            </a:r>
            <a:r>
              <a:rPr lang="en-US" altLang="en-US" sz="2700" dirty="0">
                <a:ea typeface="ＭＳ Ｐゴシック" charset="-128"/>
              </a:rPr>
              <a:t> </a:t>
            </a:r>
            <a:r>
              <a:rPr lang="en-US" altLang="en-US" sz="2700" dirty="0" err="1">
                <a:ea typeface="ＭＳ Ｐゴシック" charset="-128"/>
              </a:rPr>
              <a:t>furnizate</a:t>
            </a:r>
            <a:r>
              <a:rPr lang="en-US" altLang="en-US" sz="2700" dirty="0">
                <a:ea typeface="ＭＳ Ｐゴシック" charset="-128"/>
              </a:rPr>
              <a:t> online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altLang="en-US" sz="2700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2012-2014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18 angajamente:</a:t>
            </a:r>
          </a:p>
          <a:p>
            <a:pPr lvl="1"/>
            <a:r>
              <a:rPr lang="en-US" altLang="en-US">
                <a:ea typeface="ＭＳ Ｐゴシック" charset="-128"/>
              </a:rPr>
              <a:t>Acces la informații: 18</a:t>
            </a:r>
          </a:p>
          <a:p>
            <a:pPr lvl="1"/>
            <a:r>
              <a:rPr lang="en-US" altLang="en-US">
                <a:ea typeface="ＭＳ Ｐゴシック" charset="-128"/>
              </a:rPr>
              <a:t>Participare civică: 5</a:t>
            </a:r>
          </a:p>
          <a:p>
            <a:pPr lvl="1"/>
            <a:r>
              <a:rPr lang="en-US" altLang="en-US">
                <a:ea typeface="ＭＳ Ｐゴシック" charset="-128"/>
              </a:rPr>
              <a:t>Responsabilitate publică: 5</a:t>
            </a:r>
          </a:p>
          <a:p>
            <a:pPr lvl="1"/>
            <a:r>
              <a:rPr lang="en-US" altLang="en-US">
                <a:ea typeface="ＭＳ Ｐゴシック" charset="-128"/>
              </a:rPr>
              <a:t>IT pentru transparență și responsabilitate: 18</a:t>
            </a:r>
          </a:p>
          <a:p>
            <a:r>
              <a:rPr lang="en-US" altLang="en-US">
                <a:ea typeface="ＭＳ Ｐゴシック" charset="-128"/>
              </a:rPr>
              <a:t>Grad de completare: </a:t>
            </a:r>
          </a:p>
          <a:p>
            <a:pPr lvl="1"/>
            <a:r>
              <a:rPr lang="en-US" altLang="en-US">
                <a:ea typeface="ＭＳ Ｐゴシック" charset="-128"/>
              </a:rPr>
              <a:t>2 complet</a:t>
            </a:r>
          </a:p>
          <a:p>
            <a:pPr lvl="1"/>
            <a:r>
              <a:rPr lang="en-US" altLang="en-US">
                <a:ea typeface="ＭＳ Ｐゴシック" charset="-128"/>
              </a:rPr>
              <a:t>10 limitat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2012-2014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000" dirty="0" err="1">
                <a:ea typeface="ＭＳ Ｐゴシック" charset="-128"/>
              </a:rPr>
              <a:t>Etapă</a:t>
            </a:r>
            <a:r>
              <a:rPr lang="en-US" altLang="en-US" sz="3000" dirty="0">
                <a:ea typeface="ＭＳ Ｐゴシック" charset="-128"/>
              </a:rPr>
              <a:t> de </a:t>
            </a:r>
            <a:r>
              <a:rPr lang="en-US" altLang="en-US" sz="3000" dirty="0" err="1">
                <a:ea typeface="ＭＳ Ｐゴシック" charset="-128"/>
              </a:rPr>
              <a:t>construcție</a:t>
            </a:r>
            <a:endParaRPr lang="en-US" altLang="en-US" sz="3000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3000" dirty="0" err="1">
                <a:ea typeface="ＭＳ Ｐゴシック" charset="-128"/>
              </a:rPr>
              <a:t>Etapă</a:t>
            </a:r>
            <a:r>
              <a:rPr lang="en-US" altLang="en-US" sz="3000" dirty="0">
                <a:ea typeface="ＭＳ Ｐゴシック" charset="-128"/>
              </a:rPr>
              <a:t> de </a:t>
            </a:r>
            <a:r>
              <a:rPr lang="en-US" altLang="en-US" sz="3000" dirty="0" err="1">
                <a:ea typeface="ＭＳ Ｐゴシック" charset="-128"/>
              </a:rPr>
              <a:t>informare</a:t>
            </a:r>
            <a:r>
              <a:rPr lang="en-US" altLang="en-US" sz="3000" dirty="0">
                <a:ea typeface="ＭＳ Ｐゴシック" charset="-128"/>
              </a:rPr>
              <a:t> / </a:t>
            </a:r>
            <a:r>
              <a:rPr lang="en-US" altLang="en-US" sz="3000" dirty="0" err="1">
                <a:ea typeface="ＭＳ Ｐゴシック" charset="-128"/>
              </a:rPr>
              <a:t>convingere</a:t>
            </a:r>
            <a:r>
              <a:rPr lang="en-US" altLang="en-US" sz="3000" dirty="0">
                <a:ea typeface="ＭＳ Ｐゴシック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en-US" sz="3000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3000" dirty="0" err="1">
                <a:ea typeface="ＭＳ Ｐゴシック" charset="-128"/>
              </a:rPr>
              <a:t>Probleme</a:t>
            </a:r>
            <a:r>
              <a:rPr lang="en-US" altLang="en-US" sz="3000" dirty="0">
                <a:ea typeface="ＭＳ Ｐゴシック" charset="-128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 err="1" smtClean="0">
                <a:ea typeface="ＭＳ Ｐゴシック" charset="-128"/>
              </a:rPr>
              <a:t>Reticența</a:t>
            </a:r>
            <a:r>
              <a:rPr lang="en-US" altLang="en-US" sz="2600" dirty="0" smtClean="0">
                <a:ea typeface="ＭＳ Ｐゴシック" charset="-128"/>
              </a:rPr>
              <a:t> </a:t>
            </a:r>
            <a:r>
              <a:rPr lang="en-US" altLang="en-US" sz="2600" dirty="0" err="1" smtClean="0">
                <a:ea typeface="ＭＳ Ｐゴシック" charset="-128"/>
              </a:rPr>
              <a:t>administrației</a:t>
            </a:r>
            <a:r>
              <a:rPr lang="en-US" altLang="en-US" sz="2600" dirty="0" smtClean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publice</a:t>
            </a:r>
            <a:r>
              <a:rPr lang="en-US" altLang="en-US" sz="2600" dirty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centrale</a:t>
            </a:r>
            <a:endParaRPr lang="en-US" altLang="en-US" sz="26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dirty="0" err="1">
                <a:ea typeface="ＭＳ Ｐゴシック" charset="-128"/>
              </a:rPr>
              <a:t>Resurse</a:t>
            </a:r>
            <a:r>
              <a:rPr lang="en-US" altLang="en-US" sz="2600" dirty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insuficiente</a:t>
            </a:r>
            <a:endParaRPr lang="en-US" altLang="en-US" sz="26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endParaRPr lang="en-US" altLang="en-US" sz="2600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3000" dirty="0" err="1">
                <a:ea typeface="ＭＳ Ｐゴシック" charset="-128"/>
              </a:rPr>
              <a:t>Rezultate</a:t>
            </a:r>
            <a:r>
              <a:rPr lang="en-US" altLang="en-US" sz="3000" dirty="0">
                <a:ea typeface="ＭＳ Ｐゴシック" charset="-128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charset="-128"/>
              </a:rPr>
              <a:t>A pus </a:t>
            </a:r>
            <a:r>
              <a:rPr lang="en-US" altLang="en-US" sz="2600" dirty="0" err="1">
                <a:ea typeface="ＭＳ Ｐゴシック" charset="-128"/>
              </a:rPr>
              <a:t>în</a:t>
            </a:r>
            <a:r>
              <a:rPr lang="en-US" altLang="en-US" sz="2600" dirty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mișcare</a:t>
            </a:r>
            <a:r>
              <a:rPr lang="en-US" altLang="en-US" sz="2600" dirty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mecanismul</a:t>
            </a:r>
            <a:endParaRPr lang="en-US" altLang="en-US" sz="26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charset="-128"/>
              </a:rPr>
              <a:t>A </a:t>
            </a:r>
            <a:r>
              <a:rPr lang="en-US" altLang="en-US" sz="2600" dirty="0" err="1">
                <a:ea typeface="ＭＳ Ｐゴシック" charset="-128"/>
              </a:rPr>
              <a:t>simplificat</a:t>
            </a:r>
            <a:r>
              <a:rPr lang="en-US" altLang="en-US" sz="2600" dirty="0">
                <a:ea typeface="ＭＳ Ｐゴシック" charset="-128"/>
              </a:rPr>
              <a:t> </a:t>
            </a:r>
            <a:r>
              <a:rPr lang="en-US" altLang="en-US" sz="2600" dirty="0" err="1">
                <a:ea typeface="ＭＳ Ｐゴシック" charset="-128"/>
              </a:rPr>
              <a:t>accesul</a:t>
            </a:r>
            <a:r>
              <a:rPr lang="en-US" altLang="en-US" sz="2600" dirty="0">
                <a:ea typeface="ＭＳ Ｐゴシック" charset="-128"/>
              </a:rPr>
              <a:t> la date </a:t>
            </a:r>
            <a:r>
              <a:rPr lang="en-US" altLang="en-US" sz="2600" dirty="0" err="1">
                <a:ea typeface="ＭＳ Ｐゴシック" charset="-128"/>
              </a:rPr>
              <a:t>deschise</a:t>
            </a:r>
            <a:endParaRPr lang="en-US" altLang="en-US" sz="2600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2014-2016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charset="-128"/>
              </a:rPr>
              <a:t>Transparență și eficiență administrativă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charset="-128"/>
              </a:rPr>
              <a:t>Date deschise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charset="-128"/>
              </a:rPr>
              <a:t>Acces la legislația națională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charset="-128"/>
              </a:rPr>
              <a:t>Date din sistemul de sănătate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charset="-128"/>
              </a:rPr>
              <a:t>Contractare deschisă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charset="-128"/>
              </a:rPr>
              <a:t>Acces deschis în cercetare</a:t>
            </a:r>
          </a:p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charset="-128"/>
              </a:rPr>
              <a:t>Date deschise</a:t>
            </a:r>
          </a:p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charset="-128"/>
              </a:rPr>
              <a:t>Instruirea și dezvoltarea resurselor umane</a:t>
            </a:r>
          </a:p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charset="-128"/>
              </a:rPr>
              <a:t>Diseminarea informațiilor despre OGP și promovarea datelor deschise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Ce este OGP?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dirty="0" smtClean="0"/>
              <a:t>Acord internațional prin care guvernele își iau, în mod voluntar, angajamente în: </a:t>
            </a:r>
          </a:p>
          <a:p>
            <a:pPr lvl="1"/>
            <a:r>
              <a:rPr lang="ro-RO" dirty="0" smtClean="0"/>
              <a:t>Promovarea transparenței</a:t>
            </a:r>
          </a:p>
          <a:p>
            <a:pPr lvl="1"/>
            <a:r>
              <a:rPr lang="ro-RO" dirty="0" smtClean="0"/>
              <a:t>Combaterea corupției</a:t>
            </a:r>
          </a:p>
          <a:p>
            <a:pPr lvl="1"/>
            <a:r>
              <a:rPr lang="ro-RO" dirty="0" smtClean="0"/>
              <a:t>Utilizarea noilor tehnologii pentru a consolida actul de guvernare și dialogul cu cetățenii</a:t>
            </a:r>
          </a:p>
          <a:p>
            <a:pPr lvl="1"/>
            <a:endParaRPr lang="ro-RO" dirty="0" smtClean="0"/>
          </a:p>
          <a:p>
            <a:r>
              <a:rPr lang="ro-RO" dirty="0" smtClean="0"/>
              <a:t>Lansat în septembrie 2011 de opt state: Africa de Sud, Brazilia, Filipine, Indonezia, Marea Britanie, Mexic, Norvegia, SUA.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1576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2014-2016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11 angajamente: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Acces la informații: 11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Participare civică: 4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Responsabilitate publică: 3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IT pentru transparență și responsabilitate: 8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Grad de completare: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2 complet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5 substanțial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charset="-128"/>
              </a:rPr>
              <a:t>4 limitat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PNA 2014-2016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Etapă de construcție</a:t>
            </a: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Etapă de informare / convingere </a:t>
            </a:r>
          </a:p>
          <a:p>
            <a:pPr>
              <a:lnSpc>
                <a:spcPct val="80000"/>
              </a:lnSpc>
            </a:pPr>
            <a:endParaRPr lang="en-US" altLang="en-US" sz="27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Probleme </a:t>
            </a:r>
            <a:r>
              <a:rPr lang="mr-IN" altLang="en-US" sz="2700">
                <a:ea typeface="ＭＳ Ｐゴシック" charset="-128"/>
              </a:rPr>
              <a:t>–</a:t>
            </a:r>
            <a:r>
              <a:rPr lang="en-US" altLang="en-US" sz="2700">
                <a:ea typeface="ＭＳ Ｐゴシック" charset="-128"/>
              </a:rPr>
              <a:t> aceleași ca în ciclul anterior: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Convingerea administrației publice centrale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Resurse insuficiente</a:t>
            </a:r>
          </a:p>
          <a:p>
            <a:pPr lvl="1">
              <a:lnSpc>
                <a:spcPct val="80000"/>
              </a:lnSpc>
            </a:pPr>
            <a:endParaRPr lang="en-US" altLang="en-US" sz="24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Rezultate: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A dezvoltat și îmbunătățit o parte din procedurile stabilite în PNA anterior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A extins semnificativ seturile de date disponibile publicului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altLang="en-US">
                <a:ea typeface="ＭＳ Ｐゴシック" charset="-128"/>
              </a:rPr>
              <a:t>PNA 2016-2018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o-RO" altLang="en-US" sz="1800" dirty="0">
                <a:ea typeface="ＭＳ Ｐゴシック" charset="-128"/>
              </a:rPr>
              <a:t>Creșterea accesului la informații de interes public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Îmbunătățirea cadrului legal și a practicilor privind accesul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Publicare centralizată pe portalul </a:t>
            </a:r>
            <a:r>
              <a:rPr lang="ro-RO" altLang="en-US" sz="1500" dirty="0">
                <a:ea typeface="ＭＳ Ｐゴシック" charset="-128"/>
                <a:hlinkClick r:id="rId2"/>
              </a:rPr>
              <a:t>transparenta.gov.ro</a:t>
            </a:r>
            <a:endParaRPr lang="ro-RO" altLang="en-US" sz="15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Promovarea principiilor Parlament deschis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Dezvoltare sistem informatizat pentru acordarea cetățeniei</a:t>
            </a:r>
          </a:p>
          <a:p>
            <a:pPr>
              <a:lnSpc>
                <a:spcPct val="80000"/>
              </a:lnSpc>
            </a:pPr>
            <a:endParaRPr lang="ro-RO" altLang="en-US" sz="1800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ro-RO" altLang="en-US" sz="1800" dirty="0">
                <a:ea typeface="ＭＳ Ｐゴシック" charset="-128"/>
              </a:rPr>
              <a:t>Participarea cetățenilor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Standardizarea procesului de consultare publică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Publicarea centralizată a proiectelor de legi pe platforma </a:t>
            </a:r>
            <a:r>
              <a:rPr lang="ro-RO" altLang="en-US" sz="1500" dirty="0">
                <a:ea typeface="ＭＳ Ｐゴシック" charset="-128"/>
                <a:hlinkClick r:id="rId3"/>
              </a:rPr>
              <a:t>consultare.gov.ro</a:t>
            </a:r>
            <a:endParaRPr lang="ro-RO" altLang="en-US" sz="1500" dirty="0"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Bugete pentru cetățeni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Creșterea gradului de consultare și participare în rândul tinerilor</a:t>
            </a:r>
          </a:p>
          <a:p>
            <a:pPr>
              <a:lnSpc>
                <a:spcPct val="80000"/>
              </a:lnSpc>
            </a:pPr>
            <a:endParaRPr lang="ro-RO" altLang="en-US" sz="1800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ro-RO" altLang="en-US" sz="1800" dirty="0">
                <a:ea typeface="ＭＳ Ｐゴシック" charset="-128"/>
              </a:rPr>
              <a:t>Măsuri anticorupție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Promovarea transparenței procesului de luare a deciziilor (Registrul Unic al Transparenței Intereselor)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Acces la indicatorii de performanță din SNA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Creșterea transparenței privind administrarea bunurilor indisponibilizate</a:t>
            </a:r>
          </a:p>
          <a:p>
            <a:pPr lvl="1">
              <a:lnSpc>
                <a:spcPct val="80000"/>
              </a:lnSpc>
            </a:pPr>
            <a:r>
              <a:rPr lang="ro-RO" altLang="en-US" sz="1500" dirty="0">
                <a:ea typeface="ＭＳ Ｐゴシック" charset="-128"/>
              </a:rPr>
              <a:t>Pregătirea anuală obligatorie a funcționarilor publici privind aspectele de integritate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altLang="en-US">
                <a:ea typeface="ＭＳ Ｐゴシック" charset="-128"/>
              </a:rPr>
              <a:t>PNA 2016-2018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altLang="en-US">
                <a:ea typeface="ＭＳ Ｐゴシック" charset="-128"/>
              </a:rPr>
              <a:t>Guvernare deschisă la nivel local</a:t>
            </a:r>
          </a:p>
          <a:p>
            <a:r>
              <a:rPr lang="ro-RO" altLang="en-US">
                <a:ea typeface="ＭＳ Ｐゴシック" charset="-128"/>
              </a:rPr>
              <a:t>Cultură</a:t>
            </a:r>
          </a:p>
          <a:p>
            <a:r>
              <a:rPr lang="ro-RO" altLang="en-US">
                <a:ea typeface="ＭＳ Ｐゴシック" charset="-128"/>
              </a:rPr>
              <a:t>Educație</a:t>
            </a:r>
          </a:p>
          <a:p>
            <a:pPr lvl="1"/>
            <a:r>
              <a:rPr lang="ro-RO" altLang="en-US">
                <a:ea typeface="ＭＳ Ｐゴシック" charset="-128"/>
              </a:rPr>
              <a:t>Date deschise și transparență în educație</a:t>
            </a:r>
          </a:p>
          <a:p>
            <a:pPr lvl="1"/>
            <a:r>
              <a:rPr lang="ro-RO" altLang="en-US">
                <a:ea typeface="ＭＳ Ｐゴシック" charset="-128"/>
              </a:rPr>
              <a:t>Biblioteca Școlară Virtuală și Resurse Educaționale Deschise</a:t>
            </a:r>
          </a:p>
          <a:p>
            <a:r>
              <a:rPr lang="ro-RO" altLang="en-US">
                <a:ea typeface="ＭＳ Ｐゴシック" charset="-128"/>
              </a:rPr>
              <a:t>Achiziții publice</a:t>
            </a:r>
          </a:p>
          <a:p>
            <a:r>
              <a:rPr lang="ro-RO" altLang="en-US">
                <a:ea typeface="ＭＳ Ｐゴシック" charset="-128"/>
              </a:rPr>
              <a:t>Date deschise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De ce contează?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  <a:p>
            <a:r>
              <a:rPr lang="en-US" altLang="en-US" dirty="0" err="1">
                <a:ea typeface="ＭＳ Ｐゴシック" charset="-128"/>
              </a:rPr>
              <a:t>Guvernare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deschisă</a:t>
            </a:r>
            <a:r>
              <a:rPr lang="en-US" altLang="en-US" dirty="0">
                <a:ea typeface="ＭＳ Ｐゴシック" charset="-128"/>
              </a:rPr>
              <a:t> / </a:t>
            </a:r>
            <a:r>
              <a:rPr lang="en-US" altLang="en-US" dirty="0" err="1">
                <a:ea typeface="ＭＳ Ｐゴシック" charset="-128"/>
              </a:rPr>
              <a:t>transparentă</a:t>
            </a:r>
            <a:r>
              <a:rPr lang="en-US" altLang="en-US" dirty="0">
                <a:ea typeface="ＭＳ Ｐゴシック" charset="-128"/>
              </a:rPr>
              <a:t> / etc.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 err="1">
                <a:ea typeface="ＭＳ Ｐゴシック" charset="-128"/>
              </a:rPr>
              <a:t>Acces</a:t>
            </a:r>
            <a:r>
              <a:rPr lang="en-US" altLang="en-US" dirty="0">
                <a:ea typeface="ＭＳ Ｐゴシック" charset="-128"/>
              </a:rPr>
              <a:t> la date / </a:t>
            </a:r>
            <a:r>
              <a:rPr lang="en-US" altLang="en-US" dirty="0" err="1">
                <a:ea typeface="ＭＳ Ｐゴシック" charset="-128"/>
              </a:rPr>
              <a:t>informații</a:t>
            </a:r>
            <a:r>
              <a:rPr lang="en-US" altLang="en-US" dirty="0">
                <a:ea typeface="ＭＳ Ｐゴシック" charset="-128"/>
              </a:rPr>
              <a:t> de </a:t>
            </a:r>
            <a:r>
              <a:rPr lang="en-US" altLang="en-US" dirty="0" err="1">
                <a:ea typeface="ＭＳ Ｐゴシック" charset="-128"/>
              </a:rPr>
              <a:t>interes</a:t>
            </a:r>
            <a:r>
              <a:rPr lang="en-US" altLang="en-US" dirty="0">
                <a:ea typeface="ＭＳ Ｐゴシック" charset="-128"/>
              </a:rPr>
              <a:t> public.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 err="1">
                <a:ea typeface="ＭＳ Ｐゴシック" charset="-128"/>
              </a:rPr>
              <a:t>Dezvoltarea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și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instituționalizarea</a:t>
            </a:r>
            <a:r>
              <a:rPr lang="en-US" altLang="en-US" dirty="0">
                <a:ea typeface="ＭＳ Ｐゴシック" charset="-128"/>
              </a:rPr>
              <a:t> unui </a:t>
            </a:r>
            <a:r>
              <a:rPr lang="en-US" altLang="en-US" dirty="0" err="1">
                <a:ea typeface="ＭＳ Ｐゴシック" charset="-128"/>
              </a:rPr>
              <a:t>mecanism</a:t>
            </a:r>
            <a:r>
              <a:rPr lang="en-US" altLang="en-US" dirty="0">
                <a:ea typeface="ＭＳ Ｐゴシック" charset="-128"/>
              </a:rPr>
              <a:t> de </a:t>
            </a:r>
            <a:r>
              <a:rPr lang="en-US" altLang="en-US" dirty="0" err="1">
                <a:ea typeface="ＭＳ Ｐゴシック" charset="-128"/>
              </a:rPr>
              <a:t>consultare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între</a:t>
            </a:r>
            <a:r>
              <a:rPr lang="en-US" altLang="en-US" dirty="0">
                <a:ea typeface="ＭＳ Ｐゴシック" charset="-128"/>
              </a:rPr>
              <a:t> stat </a:t>
            </a:r>
            <a:r>
              <a:rPr lang="en-US" altLang="en-US" dirty="0" err="1">
                <a:ea typeface="ＭＳ Ｐゴシック" charset="-128"/>
              </a:rPr>
              <a:t>și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societatea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civilă</a:t>
            </a:r>
            <a:r>
              <a:rPr lang="en-US" altLang="en-US" dirty="0">
                <a:ea typeface="ＭＳ Ｐゴシック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 smtClean="0"/>
              <a:t>Instituționalizarea mecanismului de consultare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dirty="0" smtClean="0"/>
              <a:t>Există un istoric al interacțiunilor dintre stat și societatea civilă, pe baza căruia se poate construi.</a:t>
            </a:r>
          </a:p>
          <a:p>
            <a:r>
              <a:rPr lang="ro-RO" dirty="0" smtClean="0"/>
              <a:t>Blocajul actual: </a:t>
            </a:r>
          </a:p>
          <a:p>
            <a:pPr lvl="1"/>
            <a:r>
              <a:rPr lang="ro-RO" dirty="0"/>
              <a:t>A</a:t>
            </a:r>
            <a:r>
              <a:rPr lang="ro-RO" dirty="0" smtClean="0"/>
              <a:t>r trebui să se creeze un mecanism consultativ, care să includă reprezentanți ai ambelor părți și care să monitorizeze implementarea PNA.</a:t>
            </a:r>
          </a:p>
          <a:p>
            <a:pPr lvl="1"/>
            <a:r>
              <a:rPr lang="ro-RO" dirty="0" smtClean="0"/>
              <a:t>Societatea civilă este reticentă în a numi reprezentanți în acest organism:</a:t>
            </a:r>
          </a:p>
          <a:p>
            <a:pPr lvl="2"/>
            <a:r>
              <a:rPr lang="ro-RO" dirty="0" smtClean="0"/>
              <a:t>Reprezentativitate</a:t>
            </a:r>
          </a:p>
          <a:p>
            <a:pPr lvl="2"/>
            <a:r>
              <a:rPr lang="ro-RO" dirty="0" smtClean="0"/>
              <a:t>Istoric</a:t>
            </a:r>
          </a:p>
          <a:p>
            <a:pPr lvl="2"/>
            <a:r>
              <a:rPr lang="ro-RO" dirty="0" smtClean="0"/>
              <a:t>Cost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371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 smtClean="0"/>
              <a:t>Instituționalizarea mecanismului de consultare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Pe de altă parte, unul din angajamentele din PNA 2016-2018 este cel de a simplifica procedura de consultare publică.</a:t>
            </a:r>
          </a:p>
          <a:p>
            <a:endParaRPr lang="ro-RO" dirty="0" smtClean="0"/>
          </a:p>
          <a:p>
            <a:r>
              <a:rPr lang="ro-RO" dirty="0" smtClean="0"/>
              <a:t>Publicarea ce</a:t>
            </a:r>
            <a:r>
              <a:rPr lang="ro-RO" altLang="en-US" dirty="0" smtClean="0">
                <a:ea typeface="ＭＳ Ｐゴシック" charset="-128"/>
              </a:rPr>
              <a:t>ntralizată a proiectelor de legi pe platforma </a:t>
            </a:r>
            <a:r>
              <a:rPr lang="ro-RO" altLang="en-US" dirty="0" smtClean="0">
                <a:ea typeface="ＭＳ Ｐゴシック" charset="-128"/>
                <a:hlinkClick r:id="rId2"/>
              </a:rPr>
              <a:t>consultare.gov.ro</a:t>
            </a:r>
            <a:r>
              <a:rPr lang="ro-RO" altLang="en-US" dirty="0" smtClean="0">
                <a:ea typeface="ＭＳ Ｐゴシック" charset="-128"/>
              </a:rPr>
              <a:t>.</a:t>
            </a:r>
          </a:p>
          <a:p>
            <a:endParaRPr lang="ro-RO" altLang="en-US" dirty="0">
              <a:ea typeface="ＭＳ Ｐゴシック" charset="-128"/>
            </a:endParaRPr>
          </a:p>
          <a:p>
            <a:endParaRPr lang="ro-RO" altLang="en-US" dirty="0" smtClean="0">
              <a:ea typeface="ＭＳ Ｐゴシック" charset="-128"/>
            </a:endParaRPr>
          </a:p>
          <a:p>
            <a:endParaRPr lang="ro-RO" dirty="0" smtClean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8932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 smtClean="0"/>
              <a:t>Instituționalizarea mecanismului de consultare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o-RO" altLang="en-US" dirty="0">
              <a:ea typeface="ＭＳ Ｐゴシック" charset="-128"/>
            </a:endParaRPr>
          </a:p>
          <a:p>
            <a:endParaRPr lang="ro-RO" altLang="en-US" dirty="0" smtClean="0">
              <a:ea typeface="ＭＳ Ｐゴシック" charset="-128"/>
            </a:endParaRPr>
          </a:p>
          <a:p>
            <a:endParaRPr lang="ro-RO" dirty="0" smtClean="0"/>
          </a:p>
          <a:p>
            <a:endParaRPr lang="ro-R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8348" y="2238470"/>
          <a:ext cx="8147304" cy="3249421"/>
        </p:xfrm>
        <a:graphic>
          <a:graphicData uri="http://schemas.openxmlformats.org/drawingml/2006/table">
            <a:tbl>
              <a:tblPr/>
              <a:tblGrid>
                <a:gridCol w="5752987"/>
                <a:gridCol w="1193016"/>
                <a:gridCol w="1201301"/>
              </a:tblGrid>
              <a:tr h="56134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Puncte-cheie (milestones) verificabile și măsurabile în implementarea angajamentului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Data de început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Data de finalizare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Stabilirea funcționalităților platformei prin suportul metodologic al MCPDC și prin prisma interacțiunilor cu autoritățile publice și sectorul neguvernamental. 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sept.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Dezvoltarea platformei online consultare.gov.ro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- analiză nevoi și elaborare set de specificații de proiectare;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- faza de dezvoltare, configurare și implementare ce va consta în finalizarea construcției platformei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apr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Lansarea platformei și acțiuni de promovare în rândul cetățenilor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apr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apr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Testare pilot pe un eșantion reprezentativ de instituții și autorități publice de la nivel central și local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apr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aug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7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Întocmirea unui ghid de utilizare, ce va fi disponibil în interfața portalului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apr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aug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7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Dezvoltarea unei aplicații mobile pentru procesul de consultare la nivel central. 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aug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iunie 2018</a:t>
                      </a:r>
                      <a:endParaRPr lang="en-GB" sz="1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1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3200" dirty="0" smtClean="0"/>
              <a:t>Acces la date / informații de interes public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endParaRPr lang="ro-RO" dirty="0" smtClean="0"/>
          </a:p>
          <a:p>
            <a:pPr marL="342900" lvl="1" indent="-342900">
              <a:buFont typeface="Arial" charset="0"/>
              <a:buChar char="•"/>
            </a:pPr>
            <a:r>
              <a:rPr lang="ro-RO" dirty="0" smtClean="0"/>
              <a:t>Unul din angajamentele continuate în PNA 2016-2018 este cel de a simplifica accesul la informații de interes public. </a:t>
            </a:r>
          </a:p>
          <a:p>
            <a:pPr marL="342900" lvl="1" indent="-342900">
              <a:buFont typeface="Arial" charset="0"/>
              <a:buChar char="•"/>
            </a:pPr>
            <a:endParaRPr lang="ro-RO" altLang="en-US" dirty="0">
              <a:ea typeface="ＭＳ Ｐゴシック" charset="-128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ro-RO" altLang="en-US" dirty="0" smtClean="0">
                <a:ea typeface="ＭＳ Ｐゴシック" charset="-128"/>
              </a:rPr>
              <a:t>Publicare centralizată pe portalul </a:t>
            </a:r>
            <a:r>
              <a:rPr lang="ro-RO" altLang="en-US" dirty="0" smtClean="0">
                <a:ea typeface="ＭＳ Ｐゴシック" charset="-128"/>
                <a:hlinkClick r:id="rId2"/>
              </a:rPr>
              <a:t>transparenta.gov.ro</a:t>
            </a:r>
            <a:endParaRPr lang="ro-RO" altLang="en-US" dirty="0" smtClean="0">
              <a:ea typeface="ＭＳ Ｐゴシック" charset="-128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6951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3200" dirty="0" smtClean="0"/>
              <a:t>Acces la date / informații de interes public</a:t>
            </a:r>
            <a:endParaRPr lang="ro-RO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98348" y="2968784"/>
          <a:ext cx="8147304" cy="1788794"/>
        </p:xfrm>
        <a:graphic>
          <a:graphicData uri="http://schemas.openxmlformats.org/drawingml/2006/table">
            <a:tbl>
              <a:tblPr/>
              <a:tblGrid>
                <a:gridCol w="5827551"/>
                <a:gridCol w="1118452"/>
                <a:gridCol w="1201301"/>
              </a:tblGrid>
              <a:tr h="56134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Puncte-cheie (milestones) verificabile și măsurabile în implementarea angajamentului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Data de început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Data de finalizare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Conceperea funcționalităților platformei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aug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61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Dezvoltarea platformei online transparenta.gov.ro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aug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nov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Testare pilot pe un eșantion reprezentativ de instituții și autorități publice de la nivel central și local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oct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dec 2016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Întocmirea unui ghid de utilizare, ce va fi disponibil în interfața portalului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ian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feb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Atragerea unui număr semnificativ de autorități centrale și locale în această platformă.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feb 2017</a:t>
                      </a:r>
                      <a:endParaRPr lang="en-GB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Cambria" charset="0"/>
                          <a:ea typeface="Times New Roman" charset="0"/>
                          <a:cs typeface="Times New Roman" charset="0"/>
                        </a:rPr>
                        <a:t>iunie 2017</a:t>
                      </a:r>
                      <a:endParaRPr lang="en-GB" sz="1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83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Cine poate participa?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o-RO" dirty="0" smtClean="0"/>
              <a:t>Țări care au cel puțin </a:t>
            </a:r>
            <a:r>
              <a:rPr lang="ro-RO" dirty="0" smtClean="0">
                <a:hlinkClick r:id="rId2"/>
              </a:rPr>
              <a:t>75% din punctajul maxim pe o grilă ce include</a:t>
            </a:r>
            <a:r>
              <a:rPr lang="ro-RO" dirty="0" smtClean="0"/>
              <a:t>:</a:t>
            </a:r>
          </a:p>
          <a:p>
            <a:pPr lvl="1"/>
            <a:r>
              <a:rPr lang="ro-RO" dirty="0" smtClean="0"/>
              <a:t>Transparența bugetară</a:t>
            </a:r>
          </a:p>
          <a:p>
            <a:pPr lvl="1"/>
            <a:r>
              <a:rPr lang="ro-RO" dirty="0" smtClean="0"/>
              <a:t>Accesul la informații</a:t>
            </a:r>
          </a:p>
          <a:p>
            <a:pPr lvl="1"/>
            <a:r>
              <a:rPr lang="ro-RO" dirty="0" smtClean="0"/>
              <a:t>Declarații de avere</a:t>
            </a:r>
          </a:p>
          <a:p>
            <a:pPr lvl="1"/>
            <a:r>
              <a:rPr lang="ro-RO" dirty="0" smtClean="0"/>
              <a:t>Implicarea cetățenilor (scor EIU)</a:t>
            </a:r>
          </a:p>
          <a:p>
            <a:r>
              <a:rPr lang="ro-RO" dirty="0"/>
              <a:t>Ț</a:t>
            </a:r>
            <a:r>
              <a:rPr lang="ro-RO" dirty="0" smtClean="0"/>
              <a:t>ările care se califică trebuie: </a:t>
            </a:r>
          </a:p>
          <a:p>
            <a:pPr lvl="1"/>
            <a:r>
              <a:rPr lang="ro-RO" dirty="0" smtClean="0"/>
              <a:t>Să adopte la nivel înalt Declarația pentru o Guvernare Deschisă</a:t>
            </a:r>
          </a:p>
          <a:p>
            <a:pPr lvl="1"/>
            <a:r>
              <a:rPr lang="ro-RO" dirty="0" smtClean="0"/>
              <a:t>Să prezinte un PNA elaborat în urma consultărilor publice</a:t>
            </a:r>
          </a:p>
          <a:p>
            <a:pPr lvl="1"/>
            <a:r>
              <a:rPr lang="ro-RO" dirty="0" smtClean="0"/>
              <a:t>Să transmită rapoarte privind progresele înregistrate</a:t>
            </a:r>
          </a:p>
          <a:p>
            <a:pPr lvl="1"/>
            <a:r>
              <a:rPr lang="ro-RO" dirty="0" smtClean="0"/>
              <a:t>Să plătească o taxă de membru (din 2015)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044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3200" dirty="0" smtClean="0"/>
              <a:t>Guvernare deschisă / transparentă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dirty="0" smtClean="0"/>
              <a:t>Angajament: Asigurarea accesului online gratuit la legislația națională.</a:t>
            </a:r>
          </a:p>
          <a:p>
            <a:r>
              <a:rPr lang="ro-RO" dirty="0" smtClean="0"/>
              <a:t>Rezultat: </a:t>
            </a:r>
            <a:r>
              <a:rPr lang="ro-RO" dirty="0" smtClean="0">
                <a:hlinkClick r:id="rId2"/>
              </a:rPr>
              <a:t>http://legislatie.just.ro/Public/Acasa</a:t>
            </a:r>
            <a:r>
              <a:rPr lang="ro-RO" dirty="0" smtClean="0"/>
              <a:t> </a:t>
            </a:r>
          </a:p>
          <a:p>
            <a:endParaRPr lang="ro-RO" dirty="0"/>
          </a:p>
          <a:p>
            <a:r>
              <a:rPr lang="ro-RO" dirty="0" smtClean="0"/>
              <a:t>Angajament: Date deschise și monitorizarea SNA în sistemul național de sănătate.</a:t>
            </a:r>
          </a:p>
          <a:p>
            <a:r>
              <a:rPr lang="ro-RO" dirty="0" smtClean="0"/>
              <a:t>Rezultate:</a:t>
            </a:r>
          </a:p>
          <a:p>
            <a:pPr lvl="1"/>
            <a:r>
              <a:rPr lang="ro-RO" dirty="0" smtClean="0">
                <a:hlinkClick r:id="rId3"/>
              </a:rPr>
              <a:t>http://transparenta.ms.ro/#</a:t>
            </a:r>
            <a:r>
              <a:rPr lang="ro-RO" dirty="0" smtClean="0"/>
              <a:t> </a:t>
            </a:r>
          </a:p>
          <a:p>
            <a:pPr lvl="1"/>
            <a:r>
              <a:rPr lang="ro-RO" dirty="0" smtClean="0">
                <a:hlinkClick r:id="rId4"/>
              </a:rPr>
              <a:t>http://monitorizarecheltuieli.ms.ro/centralizator</a:t>
            </a:r>
            <a:r>
              <a:rPr lang="ro-RO" dirty="0" smtClean="0"/>
              <a:t> </a:t>
            </a:r>
          </a:p>
          <a:p>
            <a:pPr lvl="1"/>
            <a:r>
              <a:rPr lang="ro-RO" dirty="0" smtClean="0">
                <a:hlinkClick r:id="rId5"/>
              </a:rPr>
              <a:t>http://data.gov.ro/dataset/activitatea-consiliilor-etice-din-unitatile-sanitare-publice</a:t>
            </a:r>
            <a:r>
              <a:rPr lang="ro-RO" dirty="0" smtClean="0"/>
              <a:t>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0777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Angajament eșuat - exemplu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8983"/>
            <a:ext cx="8229600" cy="3408396"/>
          </a:xfrm>
        </p:spPr>
      </p:pic>
    </p:spTree>
    <p:extLst>
      <p:ext uri="{BB962C8B-B14F-4D97-AF65-F5344CB8AC3E}">
        <p14:creationId xmlns:p14="http://schemas.microsoft.com/office/powerpoint/2010/main" val="43224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OGP ca obiect de studiu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46370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Sursă de date</a:t>
            </a:r>
          </a:p>
          <a:p>
            <a:pPr>
              <a:lnSpc>
                <a:spcPct val="80000"/>
              </a:lnSpc>
            </a:pPr>
            <a:r>
              <a:rPr lang="en-US" altLang="en-US" sz="2700">
                <a:ea typeface="ＭＳ Ｐゴシック" charset="-128"/>
              </a:rPr>
              <a:t>Studii comparative: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cum sunt alese angajamentele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ce mecanisme de cooperare între stat – societatea civilă au fost dezvoltate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ce angajamente sunt finalizate, ce angajamente sunt abandonate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rețele de colaborare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ce relații există între OGP și alte inițiative internaționale (de exemplu: OGP - SDG)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ea typeface="ＭＳ Ｐゴシック" charset="-128"/>
              </a:rPr>
              <a:t>posibile relații între participarea în OGP și percepțiile privind democrația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>
                <a:ea typeface="ＭＳ Ｐゴシック" charset="-128"/>
              </a:rPr>
              <a:t>Informații utile despre OGP România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Planurile naționale de acțiune: </a:t>
            </a:r>
            <a:r>
              <a:rPr lang="en-US" altLang="en-US">
                <a:ea typeface="ＭＳ Ｐゴシック" charset="-128"/>
                <a:hlinkClick r:id="rId2"/>
              </a:rPr>
              <a:t>http://ogp.gov.ro/planul-national/</a:t>
            </a:r>
            <a:endParaRPr lang="en-US" altLang="en-US">
              <a:ea typeface="ＭＳ Ｐゴシック" charset="-128"/>
            </a:endParaRP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Rapoarte de progres, de evaluare și de auto-evaluare: </a:t>
            </a:r>
            <a:r>
              <a:rPr lang="en-US" altLang="en-US">
                <a:ea typeface="ＭＳ Ｐゴシック" charset="-128"/>
                <a:hlinkClick r:id="rId3"/>
              </a:rPr>
              <a:t>http://ogp.gov.ro/rapoarte-probe-l/</a:t>
            </a:r>
            <a:r>
              <a:rPr lang="en-US" altLang="en-US">
                <a:ea typeface="ＭＳ Ｐゴシック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>
                <a:ea typeface="ＭＳ Ｐゴシック" charset="-128"/>
              </a:rPr>
              <a:t>Informații utile despre OGP România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038600" cy="240506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Echipa OGP de la SGG:</a:t>
            </a:r>
          </a:p>
          <a:p>
            <a:pPr lvl="1"/>
            <a:r>
              <a:rPr lang="en-US" altLang="en-US">
                <a:ea typeface="ＭＳ Ｐゴシック" charset="-128"/>
              </a:rPr>
              <a:t>Radu Puchiu</a:t>
            </a:r>
          </a:p>
          <a:p>
            <a:pPr lvl="1"/>
            <a:r>
              <a:rPr lang="en-US" altLang="en-US">
                <a:ea typeface="ＭＳ Ｐゴシック" charset="-128"/>
              </a:rPr>
              <a:t>Angela Benga</a:t>
            </a:r>
          </a:p>
          <a:p>
            <a:pPr lvl="1"/>
            <a:r>
              <a:rPr lang="en-US" altLang="en-US">
                <a:ea typeface="ＭＳ Ｐゴシック" charset="-128"/>
              </a:rPr>
              <a:t>Larisa Panait</a:t>
            </a:r>
          </a:p>
          <a:p>
            <a:pPr lvl="1"/>
            <a:r>
              <a:rPr lang="en-US" altLang="en-US">
                <a:ea typeface="ＭＳ Ｐゴシック" charset="-128"/>
              </a:rPr>
              <a:t>Andrei Nicoară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2"/>
          </p:nvPr>
        </p:nvSpPr>
        <p:spPr>
          <a:xfrm>
            <a:off x="4418013" y="1600200"/>
            <a:ext cx="4691062" cy="240506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Raportori independenți:</a:t>
            </a:r>
          </a:p>
          <a:p>
            <a:pPr lvl="1"/>
            <a:r>
              <a:rPr lang="en-US" altLang="en-US">
                <a:ea typeface="ＭＳ Ｐゴシック" charset="-128"/>
              </a:rPr>
              <a:t>Codru Vrabie (2012-2013)</a:t>
            </a:r>
          </a:p>
          <a:p>
            <a:pPr lvl="1"/>
            <a:r>
              <a:rPr lang="en-US" altLang="en-US">
                <a:ea typeface="ＭＳ Ｐゴシック" charset="-128"/>
              </a:rPr>
              <a:t>Dani Sandu (2014-2015)</a:t>
            </a:r>
          </a:p>
          <a:p>
            <a:pPr lvl="1"/>
            <a:r>
              <a:rPr lang="en-US" altLang="en-US">
                <a:ea typeface="ＭＳ Ｐゴシック" charset="-128"/>
              </a:rPr>
              <a:t>Claudiu Tufiș (2016-2017)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9460" name="Content Placeholder 2"/>
          <p:cNvSpPr txBox="1">
            <a:spLocks/>
          </p:cNvSpPr>
          <p:nvPr/>
        </p:nvSpPr>
        <p:spPr bwMode="auto">
          <a:xfrm>
            <a:off x="1403350" y="4292600"/>
            <a:ext cx="66976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2800"/>
              <a:t>Reprezentanți ai societății civile: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altLang="en-US"/>
              <a:t>Ovidiu Voicu (Centrul pentru Inovare Publică)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altLang="en-US"/>
              <a:t>Nicolaie Constantinescu (Kosson.ro)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altLang="en-US"/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1"/>
          <p:cNvSpPr>
            <a:spLocks noGrp="1"/>
          </p:cNvSpPr>
          <p:nvPr>
            <p:ph type="body" idx="1"/>
          </p:nvPr>
        </p:nvSpPr>
        <p:spPr>
          <a:xfrm>
            <a:off x="722313" y="2276475"/>
            <a:ext cx="7772400" cy="2130425"/>
          </a:xfrm>
        </p:spPr>
        <p:txBody>
          <a:bodyPr/>
          <a:lstStyle/>
          <a:p>
            <a:pPr eaLnBrk="1" hangingPunct="1"/>
            <a:r>
              <a:rPr lang="en-GB" altLang="en-US" sz="1800" b="1">
                <a:solidFill>
                  <a:srgbClr val="898989"/>
                </a:solidFill>
                <a:ea typeface="ＭＳ Ｐゴシック" charset="-128"/>
              </a:rPr>
              <a:t>CENTRUL PENTRU STUDII DE DEZVOLTARE &amp; COOPERARE INTERNA</a:t>
            </a:r>
            <a:r>
              <a:rPr lang="ro-RO" altLang="en-US" sz="1800" b="1">
                <a:solidFill>
                  <a:srgbClr val="898989"/>
                </a:solidFill>
                <a:ea typeface="ＭＳ Ｐゴシック" charset="-128"/>
              </a:rPr>
              <a:t>ȚIONALĂ</a:t>
            </a:r>
            <a:endParaRPr lang="en-GB" altLang="en-US" sz="1800" b="1">
              <a:solidFill>
                <a:srgbClr val="898989"/>
              </a:solidFill>
              <a:ea typeface="ＭＳ Ｐゴシック" charset="-128"/>
            </a:endParaRPr>
          </a:p>
          <a:p>
            <a:pPr eaLnBrk="1" hangingPunct="1"/>
            <a:r>
              <a:rPr lang="en-GB" altLang="en-US" sz="1800">
                <a:solidFill>
                  <a:srgbClr val="898989"/>
                </a:solidFill>
                <a:ea typeface="ＭＳ Ｐゴシック" charset="-128"/>
              </a:rPr>
              <a:t>FACULTATEA DE </a:t>
            </a:r>
            <a:r>
              <a:rPr lang="ro-RO" altLang="en-US" sz="1800">
                <a:solidFill>
                  <a:srgbClr val="898989"/>
                </a:solidFill>
                <a:ea typeface="ＭＳ Ｐゴシック" charset="-128"/>
              </a:rPr>
              <a:t>ȘTIINȚE POLITICE – UNIVERSITATEA DIN BUCUREȘTI</a:t>
            </a:r>
          </a:p>
          <a:p>
            <a:pPr eaLnBrk="1" hangingPunct="1"/>
            <a:r>
              <a:rPr lang="ro-RO" altLang="en-US" sz="1600">
                <a:solidFill>
                  <a:srgbClr val="898989"/>
                </a:solidFill>
                <a:ea typeface="ＭＳ Ｐゴシック" charset="-128"/>
              </a:rPr>
              <a:t>STR. SPIRU HARET 8</a:t>
            </a:r>
          </a:p>
          <a:p>
            <a:pPr eaLnBrk="1" hangingPunct="1"/>
            <a:r>
              <a:rPr lang="ro-RO" altLang="en-US" sz="1600">
                <a:solidFill>
                  <a:srgbClr val="898989"/>
                </a:solidFill>
                <a:ea typeface="ＭＳ Ｐゴシック" charset="-128"/>
              </a:rPr>
              <a:t>010157 BUCUREȘTI</a:t>
            </a:r>
          </a:p>
          <a:p>
            <a:pPr eaLnBrk="1" hangingPunct="1"/>
            <a:r>
              <a:rPr lang="ro-RO" altLang="en-US">
                <a:solidFill>
                  <a:srgbClr val="898989"/>
                </a:solidFill>
                <a:ea typeface="ＭＳ Ｐゴシック" charset="-128"/>
              </a:rPr>
              <a:t> </a:t>
            </a:r>
          </a:p>
          <a:p>
            <a:pPr eaLnBrk="1" hangingPunct="1"/>
            <a:r>
              <a:rPr lang="ro-RO" altLang="en-US" b="1">
                <a:solidFill>
                  <a:srgbClr val="04A8A4"/>
                </a:solidFill>
                <a:ea typeface="ＭＳ Ｐゴシック" charset="-128"/>
              </a:rPr>
              <a:t>idc@fspub.unibuc.ro</a:t>
            </a:r>
            <a:endParaRPr lang="en-GB" altLang="en-US" b="1">
              <a:solidFill>
                <a:srgbClr val="04A8A4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hlinkClick r:id="rId2"/>
              </a:rPr>
              <a:t>75 de țări participă la OGP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4" y="1600200"/>
            <a:ext cx="7042091" cy="4525963"/>
          </a:xfrm>
        </p:spPr>
      </p:pic>
    </p:spTree>
    <p:extLst>
      <p:ext uri="{BB962C8B-B14F-4D97-AF65-F5344CB8AC3E}">
        <p14:creationId xmlns:p14="http://schemas.microsoft.com/office/powerpoint/2010/main" val="22535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54050"/>
          </a:xfrm>
        </p:spPr>
        <p:txBody>
          <a:bodyPr/>
          <a:lstStyle/>
          <a:p>
            <a:r>
              <a:rPr lang="ro-RO" dirty="0" smtClean="0">
                <a:hlinkClick r:id="rId2"/>
              </a:rPr>
              <a:t>Finanțarea OGP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1106"/>
            <a:ext cx="6696744" cy="4828396"/>
          </a:xfrm>
        </p:spPr>
      </p:pic>
    </p:spTree>
    <p:extLst>
      <p:ext uri="{BB962C8B-B14F-4D97-AF65-F5344CB8AC3E}">
        <p14:creationId xmlns:p14="http://schemas.microsoft.com/office/powerpoint/2010/main" val="204503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0217"/>
            <a:ext cx="5760640" cy="5715281"/>
          </a:xfrm>
        </p:spPr>
      </p:pic>
    </p:spTree>
    <p:extLst>
      <p:ext uri="{BB962C8B-B14F-4D97-AF65-F5344CB8AC3E}">
        <p14:creationId xmlns:p14="http://schemas.microsoft.com/office/powerpoint/2010/main" val="5606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Subnational</a:t>
            </a:r>
            <a:r>
              <a:rPr lang="ro-RO" dirty="0" smtClean="0"/>
              <a:t> </a:t>
            </a:r>
            <a:r>
              <a:rPr lang="ro-RO" dirty="0" err="1" smtClean="0"/>
              <a:t>Government</a:t>
            </a:r>
            <a:r>
              <a:rPr lang="ro-RO" dirty="0" smtClean="0"/>
              <a:t> Pilot 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2669"/>
            <a:ext cx="8229600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Dar ...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 smtClean="0"/>
          </a:p>
          <a:p>
            <a:r>
              <a:rPr lang="ro-RO" dirty="0" smtClean="0"/>
              <a:t>Decembrie 2016: Ungaria s-a retras din OGP</a:t>
            </a:r>
          </a:p>
          <a:p>
            <a:r>
              <a:rPr lang="ro-RO" dirty="0" smtClean="0"/>
              <a:t>Turcia și Azerbaijan sunt “inactive”</a:t>
            </a:r>
          </a:p>
          <a:p>
            <a:endParaRPr lang="ro-RO" dirty="0" smtClean="0"/>
          </a:p>
          <a:p>
            <a:r>
              <a:rPr lang="ro-RO" dirty="0" smtClean="0"/>
              <a:t>22 de țări sunt eligibile dar încă nu s-au alăturat OGP</a:t>
            </a:r>
          </a:p>
          <a:p>
            <a:endParaRPr lang="ro-RO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432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1896</Words>
  <Application>Microsoft Macintosh PowerPoint</Application>
  <PresentationFormat>On-screen Show (4:3)</PresentationFormat>
  <Paragraphs>311</Paragraphs>
  <Slides>45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Parteneriatul pentru o Guvernare Deschisă –  Stat și societate</vt:lpstr>
      <vt:lpstr>Prezentare atipică</vt:lpstr>
      <vt:lpstr>Ce este OGP?</vt:lpstr>
      <vt:lpstr>Cine poate participa?</vt:lpstr>
      <vt:lpstr>75 de țări participă la OGP</vt:lpstr>
      <vt:lpstr>Finanțarea OGP</vt:lpstr>
      <vt:lpstr>PowerPoint Presentation</vt:lpstr>
      <vt:lpstr>Subnational Government Pilot </vt:lpstr>
      <vt:lpstr>Dar ...</vt:lpstr>
      <vt:lpstr>PowerPoint Presentation</vt:lpstr>
      <vt:lpstr>PowerPoint Presentation</vt:lpstr>
      <vt:lpstr>a message</vt:lpstr>
      <vt:lpstr>România în OGP</vt:lpstr>
      <vt:lpstr>De ce despre România în OGP?</vt:lpstr>
      <vt:lpstr>Design instituțional</vt:lpstr>
      <vt:lpstr>Actorii din zona statului</vt:lpstr>
      <vt:lpstr>Actorii din zona societății civile</vt:lpstr>
      <vt:lpstr>Actorii din zona societății civile</vt:lpstr>
      <vt:lpstr>Planul Național de Acțiune</vt:lpstr>
      <vt:lpstr>Planul Național de Acțiune</vt:lpstr>
      <vt:lpstr>Planul Național de Acțiune</vt:lpstr>
      <vt:lpstr>Implementarea angajamentelor</vt:lpstr>
      <vt:lpstr>Implementarea angajamentelor</vt:lpstr>
      <vt:lpstr>Implementarea angajamentelor</vt:lpstr>
      <vt:lpstr>Calendar</vt:lpstr>
      <vt:lpstr>PNA 2012-2014</vt:lpstr>
      <vt:lpstr>PNA 2012-2014</vt:lpstr>
      <vt:lpstr>PNA 2012-2014</vt:lpstr>
      <vt:lpstr>PNA 2014-2016</vt:lpstr>
      <vt:lpstr>PNA 2014-2016</vt:lpstr>
      <vt:lpstr>PNA 2014-2016</vt:lpstr>
      <vt:lpstr>PNA 2016-2018</vt:lpstr>
      <vt:lpstr>PNA 2016-2018</vt:lpstr>
      <vt:lpstr>De ce contează?</vt:lpstr>
      <vt:lpstr>Instituționalizarea mecanismului de consultare</vt:lpstr>
      <vt:lpstr>Instituționalizarea mecanismului de consultare</vt:lpstr>
      <vt:lpstr>Instituționalizarea mecanismului de consultare</vt:lpstr>
      <vt:lpstr>Acces la date / informații de interes public</vt:lpstr>
      <vt:lpstr>Acces la date / informații de interes public</vt:lpstr>
      <vt:lpstr>Guvernare deschisă / transparentă</vt:lpstr>
      <vt:lpstr>Angajament eșuat - exemplu</vt:lpstr>
      <vt:lpstr>OGP ca obiect de studiu</vt:lpstr>
      <vt:lpstr>Informații utile despre OGP România</vt:lpstr>
      <vt:lpstr>Informații utile despre OGP România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Parteneriatul pentru o Guvernare Deschisă –  Stat și societate</dc:title>
  <dc:creator>Claudiu D. Tufiș</dc:creator>
  <cp:lastModifiedBy>Claudiu Tufis</cp:lastModifiedBy>
  <cp:revision>25</cp:revision>
  <dcterms:created xsi:type="dcterms:W3CDTF">2017-04-28T09:06:07Z</dcterms:created>
  <dcterms:modified xsi:type="dcterms:W3CDTF">2017-04-28T11:30:02Z</dcterms:modified>
</cp:coreProperties>
</file>