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3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7"/>
    <a:srgbClr val="B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2C8CD-57C8-40EE-AE56-A64EAF123F40}" type="datetimeFigureOut">
              <a:rPr lang="ro-RO" smtClean="0"/>
              <a:t>29.09.2014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34265-F388-4F2D-B485-6E113E6707D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4930231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87E7A-4293-4ACF-BAAC-1E0ADD6401DC}" type="datetimeFigureOut">
              <a:rPr lang="ro-RO" smtClean="0"/>
              <a:t>29.09.2014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B7E71-6DB2-45F5-B240-755A9E4513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7768147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07307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67744" y="3645024"/>
            <a:ext cx="6876256" cy="2664296"/>
          </a:xfrm>
          <a:prstGeom prst="rect">
            <a:avLst/>
          </a:prstGeom>
          <a:solidFill>
            <a:srgbClr val="B200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2362200" y="3645024"/>
            <a:ext cx="6477000" cy="1828800"/>
          </a:xfrm>
        </p:spPr>
        <p:txBody>
          <a:bodyPr anchor="b">
            <a:normAutofit/>
          </a:bodyPr>
          <a:lstStyle>
            <a:lvl1pPr algn="ctr">
              <a:defRPr sz="3600" cap="none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err="1" smtClean="0"/>
              <a:t>Portalul</a:t>
            </a:r>
            <a:r>
              <a:rPr kumimoji="0" lang="en-US" dirty="0" smtClean="0"/>
              <a:t> National Open Data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2362200" y="5479504"/>
            <a:ext cx="6458272" cy="685800"/>
          </a:xfrm>
        </p:spPr>
        <p:txBody>
          <a:bodyPr anchor="ctr">
            <a:normAutofit/>
          </a:bodyPr>
          <a:lstStyle>
            <a:lvl1pPr marL="0" indent="0" algn="r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data.gov.ro</a:t>
            </a:r>
            <a:endParaRPr kumimoji="0" lang="en-US" dirty="0"/>
          </a:p>
        </p:txBody>
      </p:sp>
      <p:pic>
        <p:nvPicPr>
          <p:cNvPr id="3" name="Picture 2" descr="sigla_guv_ppt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01624" cy="801624"/>
          </a:xfrm>
          <a:prstGeom prst="rect">
            <a:avLst/>
          </a:prstGeom>
        </p:spPr>
      </p:pic>
      <p:pic>
        <p:nvPicPr>
          <p:cNvPr id="4" name="Picture 3" descr="sigla_ogp_pp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88640"/>
            <a:ext cx="801624" cy="80162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34144"/>
            <a:ext cx="6696744" cy="990600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www.</a:t>
            </a:r>
            <a:r>
              <a:rPr lang="ro-RO" dirty="0" smtClean="0"/>
              <a:t>data</a:t>
            </a:r>
            <a:r>
              <a:rPr lang="en-US" dirty="0" smtClean="0"/>
              <a:t>.gov.ro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B200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rgbClr val="000067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8138864" cy="365125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o-RO" dirty="0" smtClean="0"/>
              <a:t>www.ogp.gov.ro</a:t>
            </a:r>
            <a:endParaRPr lang="ro-R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www.ogp.gov.ro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8138864" cy="365125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o-RO" dirty="0" smtClean="0"/>
              <a:t>www.ogp.gov.ro</a:t>
            </a:r>
            <a:endParaRPr lang="ro-R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8138864" cy="365125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o-RO" dirty="0" smtClean="0"/>
              <a:t>www.ogp.gov.ro</a:t>
            </a:r>
            <a:endParaRPr lang="ro-R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emf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331640" y="228600"/>
            <a:ext cx="6696744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err="1" smtClean="0"/>
              <a:t>Portalul</a:t>
            </a:r>
            <a:r>
              <a:rPr kumimoji="0" lang="en-US" dirty="0" smtClean="0"/>
              <a:t> National Open Data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rgbClr val="B200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rgbClr val="000067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0" name="Picture 9" descr="sigla_guv_ppt.png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84" y="188640"/>
            <a:ext cx="801624" cy="801624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611560" y="6356350"/>
            <a:ext cx="8208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www.ogp.gov.ro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252" y="188640"/>
            <a:ext cx="607212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6" r:id="rId8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rgbClr val="000067"/>
          </a:solidFill>
          <a:latin typeface="Trebuchet MS"/>
          <a:ea typeface="+mj-ea"/>
          <a:cs typeface="Trebuchet M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rgbClr val="000067"/>
        </a:buClr>
        <a:buSzPct val="60000"/>
        <a:buFont typeface="Wingdings"/>
        <a:buChar char=""/>
        <a:defRPr kumimoji="0" sz="2400" b="0" i="0" kern="1200">
          <a:solidFill>
            <a:schemeClr val="tx1"/>
          </a:solidFill>
          <a:latin typeface="Trebuchet MS"/>
          <a:ea typeface="+mn-ea"/>
          <a:cs typeface="Trebuchet MS"/>
        </a:defRPr>
      </a:lvl1pPr>
      <a:lvl2pPr marL="640080" indent="-274320" algn="l" rtl="0" eaLnBrk="1" latinLnBrk="0" hangingPunct="1">
        <a:spcBef>
          <a:spcPts val="550"/>
        </a:spcBef>
        <a:buClr>
          <a:srgbClr val="3366FF"/>
        </a:buClr>
        <a:buSzPct val="70000"/>
        <a:buFont typeface="Wingdings 2"/>
        <a:buChar char=""/>
        <a:defRPr kumimoji="0" sz="2000" b="0" i="0" kern="1200">
          <a:solidFill>
            <a:schemeClr val="tx1"/>
          </a:solidFill>
          <a:latin typeface="Trebuchet MS"/>
          <a:ea typeface="+mn-ea"/>
          <a:cs typeface="Trebuchet MS"/>
        </a:defRPr>
      </a:lvl2pPr>
      <a:lvl3pPr marL="914400" indent="-228600" algn="l" rtl="0" eaLnBrk="1" latinLnBrk="0" hangingPunct="1">
        <a:spcBef>
          <a:spcPts val="500"/>
        </a:spcBef>
        <a:buClr>
          <a:srgbClr val="000067"/>
        </a:buClr>
        <a:buSzPct val="75000"/>
        <a:buFont typeface="Wingdings"/>
        <a:buChar char=""/>
        <a:defRPr kumimoji="0" sz="1800" b="0" i="0" kern="1200">
          <a:solidFill>
            <a:schemeClr val="tx1"/>
          </a:solidFill>
          <a:latin typeface="Trebuchet MS"/>
          <a:ea typeface="+mn-ea"/>
          <a:cs typeface="Trebuchet MS"/>
        </a:defRPr>
      </a:lvl3pPr>
      <a:lvl4pPr marL="1371600" indent="-228600" algn="l" rtl="0" eaLnBrk="1" latinLnBrk="0" hangingPunct="1">
        <a:spcBef>
          <a:spcPts val="400"/>
        </a:spcBef>
        <a:buClr>
          <a:srgbClr val="3366FF"/>
        </a:buClr>
        <a:buSzPct val="75000"/>
        <a:buFont typeface="Wingdings"/>
        <a:buChar char=""/>
        <a:defRPr kumimoji="0" sz="1600" b="0" i="0" kern="1200">
          <a:solidFill>
            <a:schemeClr val="tx1"/>
          </a:solidFill>
          <a:latin typeface="Trebuchet MS"/>
          <a:ea typeface="+mn-ea"/>
          <a:cs typeface="Trebuchet MS"/>
        </a:defRPr>
      </a:lvl4pPr>
      <a:lvl5pPr marL="1828800" indent="-228600" algn="l" rtl="0" eaLnBrk="1" latinLnBrk="0" hangingPunct="1">
        <a:spcBef>
          <a:spcPts val="400"/>
        </a:spcBef>
        <a:buClr>
          <a:srgbClr val="000067"/>
        </a:buClr>
        <a:buSzPct val="65000"/>
        <a:buFont typeface="Wingdings"/>
        <a:buChar char=""/>
        <a:defRPr kumimoji="0" sz="1400" b="0" i="0" kern="1200">
          <a:solidFill>
            <a:schemeClr val="tx1"/>
          </a:solidFill>
          <a:latin typeface="Trebuchet MS"/>
          <a:ea typeface="+mn-ea"/>
          <a:cs typeface="Trebuchet M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ata.gov.r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Portalul</a:t>
            </a:r>
            <a:r>
              <a:rPr lang="en-US" dirty="0" smtClean="0"/>
              <a:t> </a:t>
            </a:r>
            <a:r>
              <a:rPr lang="en-US" dirty="0" smtClean="0"/>
              <a:t>Na</a:t>
            </a:r>
            <a:r>
              <a:rPr lang="ro-RO" dirty="0"/>
              <a:t>ț</a:t>
            </a:r>
            <a:r>
              <a:rPr lang="en-US" dirty="0" err="1" smtClean="0"/>
              <a:t>ional</a:t>
            </a:r>
            <a:r>
              <a:rPr lang="en-US" dirty="0" smtClean="0"/>
              <a:t> </a:t>
            </a:r>
            <a:r>
              <a:rPr lang="en-US" dirty="0" smtClean="0"/>
              <a:t>Open Data</a:t>
            </a: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</a:t>
            </a:r>
            <a:r>
              <a:rPr lang="en-US" sz="2000" dirty="0" smtClean="0"/>
              <a:t>ata.gov.ro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325876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Portalul</a:t>
            </a:r>
            <a:r>
              <a:rPr lang="en-US" dirty="0" smtClean="0"/>
              <a:t> Na</a:t>
            </a:r>
            <a:r>
              <a:rPr lang="ro-RO" dirty="0" smtClean="0"/>
              <a:t>ț</a:t>
            </a:r>
            <a:r>
              <a:rPr lang="en-US" dirty="0" err="1" smtClean="0"/>
              <a:t>ional</a:t>
            </a:r>
            <a:r>
              <a:rPr lang="en-US" dirty="0" smtClean="0"/>
              <a:t> Open Data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o-RO" dirty="0" smtClean="0"/>
          </a:p>
          <a:p>
            <a:r>
              <a:rPr lang="en-US" dirty="0" smtClean="0"/>
              <a:t>Are </a:t>
            </a:r>
            <a:r>
              <a:rPr lang="en-US" dirty="0" err="1" smtClean="0"/>
              <a:t>adresa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B0F0"/>
                </a:solidFill>
                <a:hlinkClick r:id="rId2"/>
              </a:rPr>
              <a:t>http://data.gov.ro</a:t>
            </a:r>
            <a:endParaRPr lang="en-US" dirty="0" smtClean="0">
              <a:solidFill>
                <a:srgbClr val="00B0F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Este </a:t>
            </a:r>
            <a:r>
              <a:rPr lang="en-US" dirty="0" err="1" smtClean="0"/>
              <a:t>punctul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ro-RO" dirty="0"/>
              <a:t>ț</a:t>
            </a:r>
            <a:r>
              <a:rPr lang="en-US" dirty="0" err="1" smtClean="0"/>
              <a:t>ional</a:t>
            </a:r>
            <a:r>
              <a:rPr lang="en-US" dirty="0" smtClean="0"/>
              <a:t> de </a:t>
            </a:r>
            <a:r>
              <a:rPr lang="en-US" dirty="0" err="1" smtClean="0"/>
              <a:t>centralizare</a:t>
            </a:r>
            <a:r>
              <a:rPr lang="en-US" dirty="0" smtClean="0"/>
              <a:t> a </a:t>
            </a:r>
            <a:r>
              <a:rPr lang="en-US" dirty="0" err="1" smtClean="0"/>
              <a:t>datelor</a:t>
            </a:r>
            <a:r>
              <a:rPr lang="en-US" dirty="0" smtClean="0"/>
              <a:t> </a:t>
            </a:r>
            <a:r>
              <a:rPr lang="en-US" dirty="0" err="1" smtClean="0"/>
              <a:t>deschise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rela</a:t>
            </a:r>
            <a:r>
              <a:rPr lang="ro-RO" dirty="0"/>
              <a:t>ț</a:t>
            </a:r>
            <a:r>
              <a:rPr lang="en-US" dirty="0" err="1" smtClean="0"/>
              <a:t>ia</a:t>
            </a:r>
            <a:r>
              <a:rPr lang="en-US" dirty="0" smtClean="0"/>
              <a:t> cu </a:t>
            </a:r>
            <a:r>
              <a:rPr lang="en-US" dirty="0" err="1" smtClean="0"/>
              <a:t>Comisia</a:t>
            </a:r>
            <a:r>
              <a:rPr lang="en-US" dirty="0" smtClean="0"/>
              <a:t> European</a:t>
            </a:r>
            <a:r>
              <a:rPr lang="ro-RO" dirty="0" smtClean="0"/>
              <a:t>ă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intermediul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r>
              <a:rPr lang="en-US" dirty="0" smtClean="0"/>
              <a:t> se </a:t>
            </a:r>
            <a:r>
              <a:rPr lang="en-US" dirty="0" err="1" smtClean="0"/>
              <a:t>asigur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impunerea</a:t>
            </a:r>
            <a:r>
              <a:rPr lang="en-US" dirty="0" smtClean="0"/>
              <a:t> </a:t>
            </a:r>
            <a:r>
              <a:rPr lang="en-US" dirty="0" err="1" smtClean="0"/>
              <a:t>condi</a:t>
            </a:r>
            <a:r>
              <a:rPr lang="ro-RO" dirty="0" smtClean="0"/>
              <a:t>ț</a:t>
            </a:r>
            <a:r>
              <a:rPr lang="en-US" dirty="0" err="1" smtClean="0"/>
              <a:t>iilor</a:t>
            </a:r>
            <a:r>
              <a:rPr lang="en-US" dirty="0" smtClean="0"/>
              <a:t> de </a:t>
            </a:r>
            <a:r>
              <a:rPr lang="en-US" dirty="0" err="1" smtClean="0"/>
              <a:t>reutilizare</a:t>
            </a:r>
            <a:r>
              <a:rPr lang="en-US" dirty="0" smtClean="0"/>
              <a:t> a </a:t>
            </a:r>
            <a:r>
              <a:rPr lang="en-US" dirty="0" err="1" smtClean="0"/>
              <a:t>datelor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a</a:t>
            </a:r>
            <a:r>
              <a:rPr lang="ro-RO" dirty="0" smtClean="0"/>
              <a:t>ș</a:t>
            </a:r>
            <a:r>
              <a:rPr lang="en-US" dirty="0" smtClean="0"/>
              <a:t>a cum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detaliate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ROU-OGL</a:t>
            </a:r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data</a:t>
            </a:r>
            <a:r>
              <a:rPr lang="en-US" dirty="0" smtClean="0"/>
              <a:t>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6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Portalul</a:t>
            </a:r>
            <a:r>
              <a:rPr lang="en-US" dirty="0"/>
              <a:t> Na</a:t>
            </a:r>
            <a:r>
              <a:rPr lang="ro-RO" dirty="0"/>
              <a:t>ț</a:t>
            </a:r>
            <a:r>
              <a:rPr lang="en-US" dirty="0" err="1"/>
              <a:t>ional</a:t>
            </a:r>
            <a:r>
              <a:rPr lang="en-US" dirty="0"/>
              <a:t> Open Data</a:t>
            </a:r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data</a:t>
            </a:r>
            <a:r>
              <a:rPr lang="en-US" dirty="0" smtClean="0"/>
              <a:t>.gov.ro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77590"/>
            <a:ext cx="5256584" cy="4933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5508104" y="2780928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76256" y="2492896"/>
            <a:ext cx="21602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Denumire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set de date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Date (fi</a:t>
            </a:r>
            <a:r>
              <a:rPr lang="ro-RO" sz="1400" dirty="0" smtClean="0">
                <a:latin typeface="Arial" pitchFamily="34" charset="0"/>
                <a:cs typeface="Arial" pitchFamily="34" charset="0"/>
              </a:rPr>
              <a:t>ș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iere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Institu</a:t>
            </a:r>
            <a:r>
              <a:rPr lang="ro-RO" sz="1400" dirty="0" smtClean="0">
                <a:latin typeface="Arial" pitchFamily="34" charset="0"/>
                <a:cs typeface="Arial" pitchFamily="34" charset="0"/>
              </a:rPr>
              <a:t>ț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ie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Licen</a:t>
            </a:r>
            <a:r>
              <a:rPr lang="ro-RO" sz="1400" dirty="0" err="1" smtClean="0">
                <a:latin typeface="Arial" pitchFamily="34" charset="0"/>
                <a:cs typeface="Arial" pitchFamily="34" charset="0"/>
              </a:rPr>
              <a:t>ță</a:t>
            </a:r>
            <a:endParaRPr lang="ro-RO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707904" y="3356992"/>
            <a:ext cx="3168352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2123728" y="3356992"/>
            <a:ext cx="468052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267744" y="4437112"/>
            <a:ext cx="4608512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973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Portalul</a:t>
            </a:r>
            <a:r>
              <a:rPr lang="en-US" dirty="0"/>
              <a:t> Na</a:t>
            </a:r>
            <a:r>
              <a:rPr lang="ro-RO" dirty="0"/>
              <a:t>ț</a:t>
            </a:r>
            <a:r>
              <a:rPr lang="en-US" dirty="0" err="1"/>
              <a:t>ional</a:t>
            </a:r>
            <a:r>
              <a:rPr lang="en-US" dirty="0"/>
              <a:t> Open Data</a:t>
            </a:r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data</a:t>
            </a:r>
            <a:r>
              <a:rPr lang="en-US" dirty="0" smtClean="0"/>
              <a:t>.gov.ro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25333"/>
            <a:ext cx="7344816" cy="470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859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vi-VN" dirty="0"/>
              <a:t>Licența pentru o Guvernare Deschisă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 smtClean="0"/>
              <a:t>Licență </a:t>
            </a:r>
            <a:r>
              <a:rPr lang="vi-VN" dirty="0"/>
              <a:t>de utilizare a informațiilor </a:t>
            </a:r>
            <a:r>
              <a:rPr lang="vi-VN" dirty="0" smtClean="0"/>
              <a:t>deschise</a:t>
            </a:r>
            <a:r>
              <a:rPr lang="ro-RO" dirty="0" smtClean="0"/>
              <a:t> </a:t>
            </a:r>
            <a:r>
              <a:rPr lang="vi-VN" dirty="0" smtClean="0"/>
              <a:t>publicate </a:t>
            </a:r>
            <a:r>
              <a:rPr lang="vi-VN" dirty="0"/>
              <a:t>pe portalul de date </a:t>
            </a:r>
            <a:r>
              <a:rPr lang="vi-VN" dirty="0" smtClean="0"/>
              <a:t>deschise</a:t>
            </a:r>
            <a:r>
              <a:rPr lang="ro-RO" dirty="0" smtClean="0"/>
              <a:t> </a:t>
            </a:r>
            <a:r>
              <a:rPr lang="vi-VN" dirty="0" smtClean="0"/>
              <a:t>http</a:t>
            </a:r>
            <a:r>
              <a:rPr lang="vi-VN" dirty="0" smtClean="0"/>
              <a:t>:</a:t>
            </a:r>
            <a:r>
              <a:rPr lang="ro-RO" dirty="0" smtClean="0"/>
              <a:t>//</a:t>
            </a:r>
            <a:r>
              <a:rPr lang="vi-VN" dirty="0" smtClean="0"/>
              <a:t>data.gov.ro</a:t>
            </a:r>
            <a:endParaRPr lang="ro-RO" dirty="0" smtClean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r>
              <a:rPr lang="ro-RO" dirty="0" smtClean="0"/>
              <a:t>Compatibilă cu Creative </a:t>
            </a:r>
            <a:r>
              <a:rPr lang="ro-RO" dirty="0" err="1" smtClean="0"/>
              <a:t>Commons</a:t>
            </a:r>
            <a:r>
              <a:rPr lang="ro-RO" dirty="0" smtClean="0"/>
              <a:t> </a:t>
            </a:r>
            <a:r>
              <a:rPr lang="ro-RO" dirty="0" err="1" smtClean="0"/>
              <a:t>CC-by</a:t>
            </a:r>
            <a:endParaRPr lang="ro-RO" dirty="0" smtClean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r>
              <a:rPr lang="vi-VN" dirty="0"/>
              <a:t>Vă este permis să:</a:t>
            </a:r>
          </a:p>
          <a:p>
            <a:pPr marL="0" indent="0">
              <a:buNone/>
            </a:pPr>
            <a:r>
              <a:rPr lang="vi-VN" dirty="0"/>
              <a:t> Copiați, publicați, distribuiți informația</a:t>
            </a:r>
          </a:p>
          <a:p>
            <a:pPr marL="0" indent="0">
              <a:buNone/>
            </a:pPr>
            <a:r>
              <a:rPr lang="vi-VN" dirty="0"/>
              <a:t> Să adaptați informația </a:t>
            </a:r>
          </a:p>
          <a:p>
            <a:pPr marL="0" indent="0">
              <a:buNone/>
            </a:pPr>
            <a:r>
              <a:rPr lang="vi-VN" dirty="0"/>
              <a:t> Să re-folosiți informația în scop comercial sau necomercial</a:t>
            </a:r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data</a:t>
            </a:r>
            <a:r>
              <a:rPr lang="en-US" dirty="0" smtClean="0"/>
              <a:t>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5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Licența pentru o Guvernare Deschisă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vi-VN" dirty="0"/>
              <a:t>Respectând următoarele condiții:</a:t>
            </a:r>
          </a:p>
          <a:p>
            <a:r>
              <a:rPr lang="vi-VN" dirty="0" smtClean="0"/>
              <a:t>trebuie </a:t>
            </a:r>
            <a:r>
              <a:rPr lang="vi-VN" dirty="0"/>
              <a:t>să declarați sursa informației prin afișarea textului asumării atașate de către </a:t>
            </a:r>
            <a:r>
              <a:rPr lang="vi-VN" dirty="0" smtClean="0"/>
              <a:t>licențiator </a:t>
            </a:r>
            <a:r>
              <a:rPr lang="vi-VN" dirty="0"/>
              <a:t>și, în măsura </a:t>
            </a:r>
            <a:r>
              <a:rPr lang="ro-RO" dirty="0" smtClean="0"/>
              <a:t>p</a:t>
            </a:r>
            <a:r>
              <a:rPr lang="vi-VN" dirty="0" smtClean="0"/>
              <a:t>osibilităților</a:t>
            </a:r>
            <a:r>
              <a:rPr lang="vi-VN" dirty="0"/>
              <a:t>, adresa unde informația a fost publicată de către </a:t>
            </a:r>
            <a:r>
              <a:rPr lang="vi-VN" dirty="0" smtClean="0"/>
              <a:t>acesta</a:t>
            </a:r>
            <a:r>
              <a:rPr lang="ro-RO" dirty="0" smtClean="0"/>
              <a:t>;</a:t>
            </a:r>
            <a:endParaRPr lang="ro-RO" dirty="0" smtClean="0"/>
          </a:p>
          <a:p>
            <a:r>
              <a:rPr lang="vi-VN" dirty="0" smtClean="0"/>
              <a:t>trebuie </a:t>
            </a:r>
            <a:r>
              <a:rPr lang="vi-VN" dirty="0"/>
              <a:t>să vă asigurați că modul de utilizare a informației nu sugerează că ați avea un </a:t>
            </a:r>
            <a:r>
              <a:rPr lang="vi-VN" dirty="0" smtClean="0"/>
              <a:t>statut </a:t>
            </a:r>
            <a:r>
              <a:rPr lang="vi-VN" dirty="0"/>
              <a:t>oficial sau o relație privilegiată cu o entitate publică;</a:t>
            </a:r>
          </a:p>
          <a:p>
            <a:r>
              <a:rPr lang="vi-VN" dirty="0" smtClean="0"/>
              <a:t>trebuie </a:t>
            </a:r>
            <a:r>
              <a:rPr lang="vi-VN" dirty="0"/>
              <a:t>sa vă asigurați că nu denaturați sau prezentați înșelător informația</a:t>
            </a:r>
            <a:r>
              <a:rPr lang="vi-VN" dirty="0" smtClean="0"/>
              <a:t>; </a:t>
            </a:r>
            <a:r>
              <a:rPr lang="vi-VN" dirty="0"/>
              <a:t>trebuie ca utilizarea informației să nu încalce drepturile de protecție a datelor cu </a:t>
            </a:r>
            <a:r>
              <a:rPr lang="vi-VN" dirty="0" smtClean="0"/>
              <a:t>caracter </a:t>
            </a:r>
            <a:r>
              <a:rPr lang="vi-VN" dirty="0"/>
              <a:t>personal, obligații de confidențialitate stabilite prin lege sau orice altă </a:t>
            </a:r>
            <a:r>
              <a:rPr lang="vi-VN" dirty="0" smtClean="0"/>
              <a:t>obligație </a:t>
            </a:r>
            <a:r>
              <a:rPr lang="vi-VN" dirty="0"/>
              <a:t>impusă de o dispoziție imperativă a legii. </a:t>
            </a:r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data</a:t>
            </a:r>
            <a:r>
              <a:rPr lang="en-US" dirty="0" smtClean="0"/>
              <a:t>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66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Licența pentru o Guvernare Deschisă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dirty="0" smtClean="0"/>
              <a:t>Datele sunt furnizate:</a:t>
            </a:r>
          </a:p>
          <a:p>
            <a:r>
              <a:rPr lang="vi-VN" dirty="0"/>
              <a:t>”ca atare”, iar licențiatorul, în calitate de furnizor al informației, nu are </a:t>
            </a:r>
            <a:r>
              <a:rPr lang="vi-VN" dirty="0" smtClean="0"/>
              <a:t>nicio </a:t>
            </a:r>
            <a:r>
              <a:rPr lang="vi-VN" dirty="0"/>
              <a:t>răspundere, obligație și nu o</a:t>
            </a:r>
            <a:r>
              <a:rPr lang="ro-RO" dirty="0"/>
              <a:t>f</a:t>
            </a:r>
            <a:r>
              <a:rPr lang="vi-VN" dirty="0"/>
              <a:t>eră </a:t>
            </a:r>
            <a:r>
              <a:rPr lang="vi-VN" dirty="0" smtClean="0"/>
              <a:t>nicio </a:t>
            </a:r>
            <a:r>
              <a:rPr lang="vi-VN" dirty="0"/>
              <a:t>garanție </a:t>
            </a:r>
            <a:r>
              <a:rPr lang="vi-VN" dirty="0" smtClean="0"/>
              <a:t>legat</a:t>
            </a:r>
            <a:r>
              <a:rPr lang="ro-RO" dirty="0"/>
              <a:t>e</a:t>
            </a:r>
            <a:r>
              <a:rPr lang="vi-VN" dirty="0" smtClean="0"/>
              <a:t> </a:t>
            </a:r>
            <a:r>
              <a:rPr lang="vi-VN" dirty="0"/>
              <a:t>de </a:t>
            </a:r>
            <a:r>
              <a:rPr lang="vi-VN" dirty="0" smtClean="0"/>
              <a:t>informație</a:t>
            </a:r>
            <a:endParaRPr lang="ro-RO" dirty="0" smtClean="0"/>
          </a:p>
          <a:p>
            <a:r>
              <a:rPr lang="ro-RO" dirty="0" smtClean="0"/>
              <a:t>cu </a:t>
            </a:r>
            <a:r>
              <a:rPr lang="vi-VN" dirty="0" smtClean="0"/>
              <a:t>un </a:t>
            </a:r>
            <a:r>
              <a:rPr lang="vi-VN" dirty="0"/>
              <a:t>caracter general şi nu sunt destinate să abordeze circumstanţe specifice </a:t>
            </a:r>
            <a:r>
              <a:rPr lang="vi-VN" dirty="0" smtClean="0"/>
              <a:t>ale</a:t>
            </a:r>
            <a:r>
              <a:rPr lang="ro-RO" dirty="0" smtClean="0"/>
              <a:t> </a:t>
            </a:r>
            <a:r>
              <a:rPr lang="vi-VN" dirty="0" smtClean="0"/>
              <a:t>niciunei </a:t>
            </a:r>
            <a:r>
              <a:rPr lang="vi-VN" dirty="0"/>
              <a:t>persoane sau </a:t>
            </a:r>
            <a:r>
              <a:rPr lang="vi-VN" dirty="0" smtClean="0"/>
              <a:t>entităţi </a:t>
            </a:r>
            <a:endParaRPr lang="vi-VN" dirty="0"/>
          </a:p>
          <a:p>
            <a:r>
              <a:rPr lang="vi-VN" dirty="0" smtClean="0"/>
              <a:t>nu </a:t>
            </a:r>
            <a:r>
              <a:rPr lang="vi-VN" dirty="0"/>
              <a:t>sunt obligatoriu exhaustive, exacte sau </a:t>
            </a:r>
            <a:r>
              <a:rPr lang="vi-VN" dirty="0" smtClean="0"/>
              <a:t>actualizate </a:t>
            </a:r>
            <a:endParaRPr lang="vi-VN" dirty="0"/>
          </a:p>
          <a:p>
            <a:r>
              <a:rPr lang="vi-VN" dirty="0" smtClean="0"/>
              <a:t>nu </a:t>
            </a:r>
            <a:r>
              <a:rPr lang="vi-VN" dirty="0"/>
              <a:t>constituie o consiliere profesională sau </a:t>
            </a:r>
            <a:r>
              <a:rPr lang="vi-VN" dirty="0" smtClean="0"/>
              <a:t>juridică</a:t>
            </a:r>
            <a:endParaRPr lang="ro-RO" dirty="0" smtClean="0"/>
          </a:p>
          <a:p>
            <a:r>
              <a:rPr lang="vi-VN" dirty="0" smtClean="0"/>
              <a:t>Licențiatorul </a:t>
            </a:r>
            <a:r>
              <a:rPr lang="vi-VN" dirty="0"/>
              <a:t>nu este răspunzător de exactitatea și completitudinea informației, </a:t>
            </a:r>
            <a:r>
              <a:rPr lang="vi-VN" dirty="0" smtClean="0"/>
              <a:t>de </a:t>
            </a:r>
            <a:r>
              <a:rPr lang="vi-VN" dirty="0"/>
              <a:t>consecințele utilizării acesteia </a:t>
            </a:r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data</a:t>
            </a:r>
            <a:r>
              <a:rPr lang="en-US" dirty="0" smtClean="0"/>
              <a:t>.gov.ro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3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679</TotalTime>
  <Words>350</Words>
  <Application>Microsoft Office PowerPoint</Application>
  <PresentationFormat>On-screen Show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Trebuchet MS</vt:lpstr>
      <vt:lpstr>Tw Cen MT</vt:lpstr>
      <vt:lpstr>Wingdings</vt:lpstr>
      <vt:lpstr>Wingdings 2</vt:lpstr>
      <vt:lpstr>Median</vt:lpstr>
      <vt:lpstr>Portalul Național Open Data</vt:lpstr>
      <vt:lpstr>Portalul Național Open Data</vt:lpstr>
      <vt:lpstr>Portalul Național Open Data</vt:lpstr>
      <vt:lpstr>Portalul Național Open Data</vt:lpstr>
      <vt:lpstr>Licența pentru o Guvernare Deschisă</vt:lpstr>
      <vt:lpstr>Licența pentru o Guvernare Deschisă</vt:lpstr>
      <vt:lpstr>Licența pentru o Guvernare Deschisă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PARTENERIATUL PENTRU O GUVERNARE DESCHISĂ</dc:title>
  <dc:creator>.</dc:creator>
  <cp:lastModifiedBy>Larisa Panait</cp:lastModifiedBy>
  <cp:revision>70</cp:revision>
  <cp:lastPrinted>2014-09-09T11:48:15Z</cp:lastPrinted>
  <dcterms:created xsi:type="dcterms:W3CDTF">2014-07-30T07:59:49Z</dcterms:created>
  <dcterms:modified xsi:type="dcterms:W3CDTF">2014-09-29T13:37:33Z</dcterms:modified>
</cp:coreProperties>
</file>