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0" r:id="rId3"/>
    <p:sldId id="257" r:id="rId4"/>
    <p:sldId id="293" r:id="rId5"/>
    <p:sldId id="285" r:id="rId6"/>
    <p:sldId id="275" r:id="rId7"/>
    <p:sldId id="294" r:id="rId8"/>
    <p:sldId id="286" r:id="rId9"/>
    <p:sldId id="276" r:id="rId10"/>
    <p:sldId id="287" r:id="rId11"/>
    <p:sldId id="277" r:id="rId12"/>
    <p:sldId id="288" r:id="rId13"/>
    <p:sldId id="278" r:id="rId14"/>
    <p:sldId id="289" r:id="rId15"/>
    <p:sldId id="279" r:id="rId16"/>
    <p:sldId id="290" r:id="rId17"/>
    <p:sldId id="282" r:id="rId18"/>
    <p:sldId id="292" r:id="rId19"/>
    <p:sldId id="281" r:id="rId20"/>
    <p:sldId id="291" r:id="rId21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7"/>
    <a:srgbClr val="B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2C8CD-57C8-40EE-AE56-A64EAF123F40}" type="datetimeFigureOut">
              <a:rPr lang="ro-RO" smtClean="0"/>
              <a:t>12.12.2014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34265-F388-4F2D-B485-6E113E6707D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4930231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87E7A-4293-4ACF-BAAC-1E0ADD6401DC}" type="datetimeFigureOut">
              <a:rPr lang="ro-RO" smtClean="0"/>
              <a:t>12.12.2014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B7E71-6DB2-45F5-B240-755A9E4513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7768147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7307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67744" y="3645024"/>
            <a:ext cx="6876256" cy="2664296"/>
          </a:xfrm>
          <a:prstGeom prst="rect">
            <a:avLst/>
          </a:prstGeom>
          <a:solidFill>
            <a:srgbClr val="B200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362200" y="3645024"/>
            <a:ext cx="6477000" cy="1828800"/>
          </a:xfrm>
        </p:spPr>
        <p:txBody>
          <a:bodyPr anchor="b"/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5479504"/>
            <a:ext cx="6458272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3" name="Picture 2" descr="sigla_guv_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01624" cy="801624"/>
          </a:xfrm>
          <a:prstGeom prst="rect">
            <a:avLst/>
          </a:prstGeom>
        </p:spPr>
      </p:pic>
      <p:pic>
        <p:nvPicPr>
          <p:cNvPr id="7" name="Picture 6" descr="cdd_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59000" cy="8890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34144"/>
            <a:ext cx="5400600" cy="99060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73050"/>
            <a:ext cx="54006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B200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000067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73050"/>
            <a:ext cx="5328592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5328592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B200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rgbClr val="000067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9" descr="sigla_guv_ppt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84" y="188640"/>
            <a:ext cx="801624" cy="80162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611560" y="6356350"/>
            <a:ext cx="8208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www.ogp.gov.ro</a:t>
            </a:r>
            <a:endParaRPr lang="en-US" dirty="0"/>
          </a:p>
        </p:txBody>
      </p:sp>
      <p:pic>
        <p:nvPicPr>
          <p:cNvPr id="3" name="Picture 2" descr="cdd_logo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59000" cy="889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6" r:id="rId8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rgbClr val="000067"/>
          </a:solidFill>
          <a:latin typeface="Trebuchet MS"/>
          <a:ea typeface="+mj-ea"/>
          <a:cs typeface="Trebuchet M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rgbClr val="000067"/>
        </a:buClr>
        <a:buSzPct val="60000"/>
        <a:buFont typeface="Wingdings"/>
        <a:buChar char=""/>
        <a:defRPr kumimoji="0" sz="2400" b="0" i="0" kern="1200">
          <a:solidFill>
            <a:schemeClr val="tx1"/>
          </a:solidFill>
          <a:latin typeface="Trebuchet MS"/>
          <a:ea typeface="+mn-ea"/>
          <a:cs typeface="Trebuchet MS"/>
        </a:defRPr>
      </a:lvl1pPr>
      <a:lvl2pPr marL="640080" indent="-274320" algn="l" rtl="0" eaLnBrk="1" latinLnBrk="0" hangingPunct="1">
        <a:spcBef>
          <a:spcPts val="550"/>
        </a:spcBef>
        <a:buClr>
          <a:srgbClr val="3366FF"/>
        </a:buClr>
        <a:buSzPct val="70000"/>
        <a:buFont typeface="Wingdings 2"/>
        <a:buChar char=""/>
        <a:defRPr kumimoji="0" sz="2000" b="0" i="0" kern="1200">
          <a:solidFill>
            <a:schemeClr val="tx1"/>
          </a:solidFill>
          <a:latin typeface="Trebuchet MS"/>
          <a:ea typeface="+mn-ea"/>
          <a:cs typeface="Trebuchet MS"/>
        </a:defRPr>
      </a:lvl2pPr>
      <a:lvl3pPr marL="914400" indent="-228600" algn="l" rtl="0" eaLnBrk="1" latinLnBrk="0" hangingPunct="1">
        <a:spcBef>
          <a:spcPts val="500"/>
        </a:spcBef>
        <a:buClr>
          <a:srgbClr val="000067"/>
        </a:buClr>
        <a:buSzPct val="75000"/>
        <a:buFont typeface="Wingdings"/>
        <a:buChar char=""/>
        <a:defRPr kumimoji="0" sz="1800" b="0" i="0" kern="1200">
          <a:solidFill>
            <a:schemeClr val="tx1"/>
          </a:solidFill>
          <a:latin typeface="Trebuchet MS"/>
          <a:ea typeface="+mn-ea"/>
          <a:cs typeface="Trebuchet MS"/>
        </a:defRPr>
      </a:lvl3pPr>
      <a:lvl4pPr marL="1371600" indent="-228600" algn="l" rtl="0" eaLnBrk="1" latinLnBrk="0" hangingPunct="1">
        <a:spcBef>
          <a:spcPts val="400"/>
        </a:spcBef>
        <a:buClr>
          <a:srgbClr val="3366FF"/>
        </a:buClr>
        <a:buSzPct val="75000"/>
        <a:buFont typeface="Wingdings"/>
        <a:buChar char=""/>
        <a:defRPr kumimoji="0" sz="1600" b="0" i="0" kern="1200">
          <a:solidFill>
            <a:schemeClr val="tx1"/>
          </a:solidFill>
          <a:latin typeface="Trebuchet MS"/>
          <a:ea typeface="+mn-ea"/>
          <a:cs typeface="Trebuchet MS"/>
        </a:defRPr>
      </a:lvl4pPr>
      <a:lvl5pPr marL="1828800" indent="-228600" algn="l" rtl="0" eaLnBrk="1" latinLnBrk="0" hangingPunct="1">
        <a:spcBef>
          <a:spcPts val="400"/>
        </a:spcBef>
        <a:buClr>
          <a:srgbClr val="000067"/>
        </a:buClr>
        <a:buSzPct val="65000"/>
        <a:buFont typeface="Wingdings"/>
        <a:buChar char=""/>
        <a:defRPr kumimoji="0" sz="1400" b="0" i="0" kern="1200">
          <a:solidFill>
            <a:schemeClr val="tx1"/>
          </a:solidFill>
          <a:latin typeface="Trebuchet MS"/>
          <a:ea typeface="+mn-ea"/>
          <a:cs typeface="Trebuchet M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PREMIILE PARTENERIATULUI PENTRU GUVERNARE DESCHISĂ</a:t>
            </a:r>
            <a:br>
              <a:rPr lang="ro-RO" dirty="0" smtClean="0"/>
            </a:br>
            <a:r>
              <a:rPr lang="ro-RO" dirty="0" smtClean="0"/>
              <a:t>2014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2587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/>
              <a:t>PREMIILE OGP ROMÂNIA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vi-VN" sz="4000" b="1" dirty="0" smtClean="0"/>
              <a:t>Funky Citizens</a:t>
            </a:r>
            <a:endParaRPr lang="vi-VN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8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3711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vi-VN" sz="8000" b="1" dirty="0" smtClean="0"/>
              <a:t>Transparența </a:t>
            </a:r>
            <a:r>
              <a:rPr lang="vi-VN" sz="8000" b="1" dirty="0"/>
              <a:t>în </a:t>
            </a:r>
            <a:r>
              <a:rPr lang="vi-VN" sz="8000" b="1" dirty="0" smtClean="0"/>
              <a:t>administrație</a:t>
            </a:r>
            <a:endParaRPr lang="ro-RO" sz="8000" b="1" dirty="0" smtClean="0"/>
          </a:p>
          <a:p>
            <a:pPr marL="0" indent="0" algn="just">
              <a:buNone/>
            </a:pPr>
            <a:endParaRPr lang="ro-RO" b="1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Primăria Municipiului Oradea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Primăria Gherla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Primăria Toplița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Primăria Jimbolia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 smtClean="0"/>
              <a:t>Direcția Generală </a:t>
            </a:r>
            <a:r>
              <a:rPr lang="ro-RO" sz="5600" dirty="0"/>
              <a:t>de </a:t>
            </a:r>
            <a:r>
              <a:rPr lang="ro-RO" sz="5600" dirty="0" smtClean="0"/>
              <a:t>Asistență Socială și Protecția </a:t>
            </a:r>
            <a:r>
              <a:rPr lang="ro-RO" sz="5600" dirty="0"/>
              <a:t>Copilului Sector 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Autoritatea Electorală Permanentă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Institutul Național de Sănătate Publică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Agenția Națională de Integritate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Unitatea Executivă pentru Finanțarea Învățământului Superior, a Cercetării, Dezvoltării și Inovării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Inspecția Muncii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Primăria Timișoara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Ministerul Transporturilor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5600" dirty="0"/>
              <a:t>Institutul Național al </a:t>
            </a:r>
            <a:r>
              <a:rPr lang="ro-RO" sz="5600" dirty="0" smtClean="0"/>
              <a:t>Patrimoniului</a:t>
            </a:r>
            <a:endParaRPr lang="ro-RO" sz="56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6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/>
              <a:t>PREMIILE OGP ROMÂNIA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o-RO" sz="3600" b="1" dirty="0" smtClean="0"/>
              <a:t>Institutul </a:t>
            </a:r>
            <a:r>
              <a:rPr lang="ro-RO" sz="3600" b="1" dirty="0"/>
              <a:t>Național al </a:t>
            </a:r>
            <a:r>
              <a:rPr lang="ro-RO" sz="3600" b="1" dirty="0" smtClean="0"/>
              <a:t>Patrimoniului</a:t>
            </a:r>
            <a:endParaRPr lang="ro-RO" sz="3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1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7707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o-RO" dirty="0" smtClean="0"/>
          </a:p>
          <a:p>
            <a:pPr marL="0" indent="0" algn="just">
              <a:buNone/>
            </a:pPr>
            <a:r>
              <a:rPr lang="vi-VN" b="1" dirty="0" smtClean="0"/>
              <a:t>Promovarea </a:t>
            </a:r>
            <a:r>
              <a:rPr lang="vi-VN" b="1" dirty="0"/>
              <a:t>de către societatea civilă a transparenței în administrație </a:t>
            </a:r>
            <a:endParaRPr lang="ro-RO" b="1" dirty="0" smtClean="0"/>
          </a:p>
          <a:p>
            <a:pPr marL="0" indent="0" algn="just">
              <a:buNone/>
            </a:pPr>
            <a:endParaRPr lang="ro-RO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geo-spatial.org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Asociația Ghidelor și Ghizilor din România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Asociația Smart City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Institute for Digital Government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Organizaţia Studenţilor din Universitatea de Vest din Timişoara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sz="2200" dirty="0"/>
              <a:t>eLiberare</a:t>
            </a:r>
          </a:p>
          <a:p>
            <a:pPr marL="0" indent="0" algn="just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/>
              <a:t>PREMIILE OGP ROMÂNIA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o-RO" sz="4000" b="1" dirty="0" smtClean="0"/>
              <a:t>Asociația </a:t>
            </a:r>
            <a:r>
              <a:rPr lang="ro-RO" sz="4000" b="1" dirty="0"/>
              <a:t>Smart </a:t>
            </a:r>
            <a:r>
              <a:rPr lang="ro-RO" sz="4000" b="1" dirty="0" smtClean="0"/>
              <a:t>City</a:t>
            </a:r>
            <a:endParaRPr lang="ro-RO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2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089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/>
              <a:t>Transparență și date deschise în orașele </a:t>
            </a:r>
            <a:r>
              <a:rPr lang="vi-VN" dirty="0" smtClean="0"/>
              <a:t>românești</a:t>
            </a:r>
            <a:endParaRPr lang="ro-RO" dirty="0" smtClean="0"/>
          </a:p>
          <a:p>
            <a:pPr marL="0" indent="0" algn="just">
              <a:buNone/>
            </a:pPr>
            <a:r>
              <a:rPr lang="vi-VN" dirty="0" smtClean="0"/>
              <a:t> </a:t>
            </a: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2132856"/>
            <a:ext cx="4968552" cy="413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4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2800" b="1" dirty="0"/>
              <a:t>PREMIILE OGP ROMÂNIA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 algn="ctr">
              <a:buNone/>
            </a:pPr>
            <a:r>
              <a:rPr lang="en-US" sz="4000" b="1" dirty="0" smtClean="0"/>
              <a:t>Prim</a:t>
            </a:r>
            <a:r>
              <a:rPr lang="ro-RO" sz="4000" b="1" dirty="0" smtClean="0"/>
              <a:t>ăria municipiului Timișoara</a:t>
            </a:r>
            <a:endParaRPr lang="en-US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1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30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o-RO" dirty="0" smtClean="0"/>
          </a:p>
          <a:p>
            <a:pPr marL="0" indent="0" algn="just">
              <a:buNone/>
            </a:pPr>
            <a:r>
              <a:rPr lang="vi-VN" b="1" dirty="0" smtClean="0"/>
              <a:t>Cea </a:t>
            </a:r>
            <a:r>
              <a:rPr lang="vi-VN" b="1" dirty="0"/>
              <a:t>mai activă organizație </a:t>
            </a:r>
            <a:r>
              <a:rPr lang="vi-VN" b="1" dirty="0" smtClean="0"/>
              <a:t>neguvernamentală</a:t>
            </a:r>
            <a:endParaRPr lang="ro-RO" b="1" dirty="0" smtClean="0"/>
          </a:p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Fundația </a:t>
            </a:r>
            <a:r>
              <a:rPr lang="vi-VN" sz="2000" dirty="0"/>
              <a:t>pentru o </a:t>
            </a:r>
            <a:r>
              <a:rPr lang="ro-RO" sz="2000" dirty="0" smtClean="0"/>
              <a:t>S</a:t>
            </a:r>
            <a:r>
              <a:rPr lang="vi-VN" sz="2000" dirty="0" smtClean="0"/>
              <a:t>ocietate </a:t>
            </a:r>
            <a:r>
              <a:rPr lang="ro-RO" sz="2000" dirty="0" smtClean="0"/>
              <a:t>D</a:t>
            </a:r>
            <a:r>
              <a:rPr lang="vi-VN" sz="2000" dirty="0" smtClean="0"/>
              <a:t>eschisă</a:t>
            </a:r>
            <a:endParaRPr lang="vi-VN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000" dirty="0" err="1"/>
              <a:t>Asociația</a:t>
            </a:r>
            <a:r>
              <a:rPr lang="fr-FR" sz="2000" dirty="0"/>
              <a:t> </a:t>
            </a:r>
            <a:r>
              <a:rPr lang="fr-FR" sz="2000" dirty="0" err="1"/>
              <a:t>pentru</a:t>
            </a:r>
            <a:r>
              <a:rPr lang="fr-FR" sz="2000" dirty="0"/>
              <a:t> </a:t>
            </a:r>
            <a:r>
              <a:rPr lang="fr-FR" sz="2000" dirty="0" err="1"/>
              <a:t>Tehnologie</a:t>
            </a:r>
            <a:r>
              <a:rPr lang="fr-FR" sz="2000" dirty="0"/>
              <a:t> </a:t>
            </a:r>
            <a:r>
              <a:rPr lang="fr-FR" sz="2000" dirty="0" err="1"/>
              <a:t>și</a:t>
            </a:r>
            <a:r>
              <a:rPr lang="fr-FR" sz="2000" dirty="0"/>
              <a:t> </a:t>
            </a:r>
            <a:r>
              <a:rPr lang="fr-FR" sz="2000" dirty="0" smtClean="0"/>
              <a:t>Internet</a:t>
            </a:r>
            <a:endParaRPr lang="ro-RO" sz="20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Funky </a:t>
            </a:r>
            <a:r>
              <a:rPr lang="vi-VN" sz="2000" dirty="0"/>
              <a:t>Citizens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Iniţiativa Kosso</a:t>
            </a:r>
            <a:r>
              <a:rPr lang="ro-RO" sz="2000" dirty="0" smtClean="0"/>
              <a:t>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Active  </a:t>
            </a:r>
            <a:r>
              <a:rPr lang="vi-VN" sz="2000" dirty="0"/>
              <a:t>Watch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Smart </a:t>
            </a:r>
            <a:r>
              <a:rPr lang="vi-VN" sz="2000" dirty="0"/>
              <a:t>City</a:t>
            </a:r>
          </a:p>
          <a:p>
            <a:pPr marL="0" indent="0" algn="just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 algn="ctr">
              <a:buNone/>
            </a:pPr>
            <a:r>
              <a:rPr lang="vi-VN" sz="4000" b="1" dirty="0" smtClean="0"/>
              <a:t>Fundația </a:t>
            </a:r>
            <a:r>
              <a:rPr lang="vi-VN" sz="4000" b="1" dirty="0"/>
              <a:t>pentru o </a:t>
            </a:r>
            <a:r>
              <a:rPr lang="ro-RO" sz="4000" b="1" dirty="0"/>
              <a:t>S</a:t>
            </a:r>
            <a:r>
              <a:rPr lang="vi-VN" sz="4000" b="1" dirty="0"/>
              <a:t>ocietate </a:t>
            </a:r>
            <a:r>
              <a:rPr lang="ro-RO" sz="4000" b="1" dirty="0"/>
              <a:t>D</a:t>
            </a:r>
            <a:r>
              <a:rPr lang="vi-VN" sz="4000" b="1" dirty="0" smtClean="0"/>
              <a:t>eschisă</a:t>
            </a:r>
            <a:endParaRPr lang="vi-VN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7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fr-FR" b="1" dirty="0" err="1" smtClean="0"/>
              <a:t>Cea</a:t>
            </a:r>
            <a:r>
              <a:rPr lang="fr-FR" b="1" dirty="0" smtClean="0"/>
              <a:t> </a:t>
            </a:r>
            <a:r>
              <a:rPr lang="fr-FR" b="1" dirty="0"/>
              <a:t>mai </a:t>
            </a:r>
            <a:r>
              <a:rPr lang="fr-FR" b="1" dirty="0" err="1"/>
              <a:t>activă</a:t>
            </a:r>
            <a:r>
              <a:rPr lang="fr-FR" b="1" dirty="0"/>
              <a:t> </a:t>
            </a:r>
            <a:r>
              <a:rPr lang="fr-FR" b="1" dirty="0" err="1"/>
              <a:t>instituție</a:t>
            </a:r>
            <a:r>
              <a:rPr lang="fr-FR" b="1" dirty="0"/>
              <a:t> </a:t>
            </a:r>
            <a:r>
              <a:rPr lang="fr-FR" b="1" dirty="0" err="1" smtClean="0"/>
              <a:t>publică</a:t>
            </a:r>
            <a:endParaRPr lang="ro-RO" b="1" dirty="0" smtClean="0"/>
          </a:p>
          <a:p>
            <a:pPr marL="0" indent="0" algn="just">
              <a:buNone/>
            </a:pPr>
            <a:endParaRPr lang="ro-RO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/>
              <a:t>Ministerul Muncii, Familiei, Protecţiei Sociale și Persoanelor </a:t>
            </a:r>
            <a:r>
              <a:rPr lang="ro-RO" sz="2000" dirty="0" smtClean="0"/>
              <a:t>Vârstnice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/>
              <a:t>Ministerul </a:t>
            </a:r>
            <a:r>
              <a:rPr lang="vi-VN" sz="2000" dirty="0" smtClean="0"/>
              <a:t>Sănătății</a:t>
            </a:r>
            <a:endParaRPr lang="ro-RO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/>
              <a:t>Ministerul </a:t>
            </a:r>
            <a:r>
              <a:rPr lang="vi-VN" sz="2000" dirty="0" smtClean="0"/>
              <a:t>Dezvoltării Regionale și Administrației publice</a:t>
            </a:r>
            <a:endParaRPr lang="ro-RO" sz="20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 smtClean="0"/>
              <a:t>Ministerul Afacerilor </a:t>
            </a:r>
            <a:r>
              <a:rPr lang="ro-RO" sz="2000" dirty="0"/>
              <a:t>Interne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000" dirty="0"/>
              <a:t>Oficiul Național al Registrului Comerțului </a:t>
            </a:r>
            <a:endParaRPr lang="ro-RO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/>
              <a:t>Ministerul </a:t>
            </a:r>
            <a:r>
              <a:rPr lang="ro-RO" sz="2000" dirty="0" smtClean="0"/>
              <a:t>Finanţelor </a:t>
            </a:r>
            <a:r>
              <a:rPr lang="ro-RO" sz="2000" dirty="0"/>
              <a:t>Publice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2000" dirty="0"/>
              <a:t>Ministerul </a:t>
            </a:r>
            <a:r>
              <a:rPr lang="vi-VN" sz="2000" dirty="0"/>
              <a:t>Apărării Naționale</a:t>
            </a:r>
            <a:endParaRPr lang="ro-RO" sz="2000" dirty="0"/>
          </a:p>
          <a:p>
            <a:pPr marL="0" indent="0" algn="just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6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0610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o-RO" dirty="0" smtClean="0"/>
          </a:p>
          <a:p>
            <a:pPr marL="0" indent="0" algn="just">
              <a:buNone/>
            </a:pPr>
            <a:r>
              <a:rPr lang="vi-VN" b="1" dirty="0" smtClean="0"/>
              <a:t>Susținători </a:t>
            </a:r>
            <a:r>
              <a:rPr lang="vi-VN" b="1" dirty="0"/>
              <a:t>ai demersurilor OGP în </a:t>
            </a:r>
            <a:r>
              <a:rPr lang="vi-VN" b="1" dirty="0" smtClean="0"/>
              <a:t>România</a:t>
            </a:r>
            <a:endParaRPr lang="ro-RO" b="1" dirty="0" smtClean="0"/>
          </a:p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Ambasada S</a:t>
            </a:r>
            <a:r>
              <a:rPr lang="ro-RO" sz="2000" dirty="0" smtClean="0"/>
              <a:t>.</a:t>
            </a:r>
            <a:r>
              <a:rPr lang="vi-VN" sz="2000" dirty="0" smtClean="0"/>
              <a:t>U</a:t>
            </a:r>
            <a:r>
              <a:rPr lang="ro-RO" sz="2000" dirty="0" smtClean="0"/>
              <a:t>.</a:t>
            </a:r>
            <a:r>
              <a:rPr lang="vi-VN" sz="2000" dirty="0" smtClean="0"/>
              <a:t>A</a:t>
            </a:r>
            <a:r>
              <a:rPr lang="ro-RO" sz="2000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Ministerul Culturii</a:t>
            </a:r>
            <a:endParaRPr lang="ro-RO" sz="20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Biblioteca </a:t>
            </a:r>
            <a:r>
              <a:rPr lang="vi-VN" sz="2000" dirty="0"/>
              <a:t>Națională a </a:t>
            </a:r>
            <a:r>
              <a:rPr lang="vi-VN" sz="2000" dirty="0" smtClean="0"/>
              <a:t>României</a:t>
            </a:r>
            <a:endParaRPr lang="ro-RO" sz="20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000" dirty="0" smtClean="0"/>
              <a:t>Digital </a:t>
            </a:r>
            <a:r>
              <a:rPr lang="vi-VN" sz="2000" dirty="0"/>
              <a:t>Diplomacy</a:t>
            </a:r>
            <a:endParaRPr lang="ro-RO" sz="20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0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 algn="ctr">
              <a:buNone/>
            </a:pPr>
            <a:r>
              <a:rPr lang="ro-RO" sz="3600" b="1" dirty="0" smtClean="0"/>
              <a:t>Ministerul </a:t>
            </a:r>
            <a:r>
              <a:rPr lang="ro-RO" sz="3600" b="1" dirty="0"/>
              <a:t>Muncii, Familiei, Protecţiei Sociale și Persoanelor </a:t>
            </a:r>
            <a:r>
              <a:rPr lang="ro-RO" sz="3600" b="1" dirty="0" smtClean="0"/>
              <a:t>Vârstnice</a:t>
            </a:r>
            <a:endParaRPr lang="ro-RO" sz="3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30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vi-VN" b="1" dirty="0" smtClean="0"/>
              <a:t>Instituția </a:t>
            </a:r>
            <a:r>
              <a:rPr lang="vi-VN" b="1" dirty="0"/>
              <a:t>publică cu cele mai multe seturi de date deschise cu valoare ridicată publicate </a:t>
            </a:r>
            <a:endParaRPr lang="ro-RO" b="1" dirty="0" smtClean="0"/>
          </a:p>
          <a:p>
            <a:pPr marL="0" indent="0" algn="just">
              <a:buNone/>
            </a:pPr>
            <a:endParaRPr lang="ro-RO" dirty="0"/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ro-RO" dirty="0"/>
              <a:t>Afacerilor </a:t>
            </a:r>
            <a:r>
              <a:rPr lang="ro-RO" dirty="0" smtClean="0"/>
              <a:t>Interne</a:t>
            </a:r>
          </a:p>
          <a:p>
            <a:pPr marL="292608" lvl="1" indent="0">
              <a:buNone/>
            </a:pPr>
            <a:r>
              <a:rPr lang="ro-RO" dirty="0" smtClean="0"/>
              <a:t>Ministerul Justiției</a:t>
            </a:r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en-US" dirty="0" smtClean="0"/>
              <a:t>S</a:t>
            </a:r>
            <a:r>
              <a:rPr lang="ro-RO" dirty="0" smtClean="0"/>
              <a:t>ănătății</a:t>
            </a:r>
          </a:p>
          <a:p>
            <a:pPr marL="292608" lvl="1" indent="0">
              <a:buNone/>
            </a:pPr>
            <a:r>
              <a:rPr lang="ro-RO" dirty="0" smtClean="0"/>
              <a:t>Institutul Național al Patrimoniului </a:t>
            </a:r>
          </a:p>
          <a:p>
            <a:pPr marL="292608" lvl="1" indent="0">
              <a:buNone/>
            </a:pPr>
            <a:r>
              <a:rPr lang="vi-VN" dirty="0" smtClean="0"/>
              <a:t>Autoritatea </a:t>
            </a:r>
            <a:r>
              <a:rPr lang="vi-VN" dirty="0"/>
              <a:t>Electorală </a:t>
            </a:r>
            <a:r>
              <a:rPr lang="vi-VN" dirty="0" smtClean="0"/>
              <a:t>Permanentă</a:t>
            </a:r>
            <a:endParaRPr lang="ro-RO" dirty="0" smtClean="0"/>
          </a:p>
          <a:p>
            <a:pPr marL="292608" lvl="1" indent="0">
              <a:buNone/>
            </a:pPr>
            <a:r>
              <a:rPr lang="ro-RO" dirty="0" smtClean="0"/>
              <a:t>Infofer </a:t>
            </a:r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ro-RO" dirty="0"/>
              <a:t>Fondurilor </a:t>
            </a:r>
            <a:r>
              <a:rPr lang="ro-RO" dirty="0" smtClean="0"/>
              <a:t>Europene</a:t>
            </a: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79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30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vi-VN" b="1" dirty="0" smtClean="0"/>
              <a:t>Instituția </a:t>
            </a:r>
            <a:r>
              <a:rPr lang="vi-VN" b="1" dirty="0"/>
              <a:t>publică cu cele mai multe seturi de date deschise cu valoare ridicată publicate </a:t>
            </a:r>
            <a:endParaRPr lang="ro-RO" b="1" dirty="0" smtClean="0"/>
          </a:p>
          <a:p>
            <a:pPr marL="0" indent="0" algn="just">
              <a:buNone/>
            </a:pPr>
            <a:endParaRPr lang="ro-RO" dirty="0"/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ro-RO" dirty="0"/>
              <a:t>Afacerilor </a:t>
            </a:r>
            <a:r>
              <a:rPr lang="ro-RO" dirty="0" smtClean="0"/>
              <a:t>Interne – 41</a:t>
            </a:r>
          </a:p>
          <a:p>
            <a:pPr marL="292608" lvl="1" indent="0">
              <a:buNone/>
            </a:pPr>
            <a:r>
              <a:rPr lang="ro-RO" dirty="0" smtClean="0"/>
              <a:t>Ministerul Justiției - 25</a:t>
            </a:r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en-US" dirty="0" smtClean="0"/>
              <a:t>S</a:t>
            </a:r>
            <a:r>
              <a:rPr lang="ro-RO" dirty="0" smtClean="0"/>
              <a:t>ănătății – 18</a:t>
            </a:r>
          </a:p>
          <a:p>
            <a:pPr marL="292608" lvl="1" indent="0">
              <a:buNone/>
            </a:pPr>
            <a:r>
              <a:rPr lang="ro-RO" dirty="0" smtClean="0"/>
              <a:t>Institutul Național al Patrimoniului – 16</a:t>
            </a:r>
          </a:p>
          <a:p>
            <a:pPr marL="292608" lvl="1" indent="0">
              <a:buNone/>
            </a:pPr>
            <a:r>
              <a:rPr lang="vi-VN" dirty="0"/>
              <a:t>Autoritatea Electorală </a:t>
            </a:r>
            <a:r>
              <a:rPr lang="vi-VN" dirty="0" smtClean="0"/>
              <a:t>Permanentă</a:t>
            </a:r>
            <a:r>
              <a:rPr lang="ro-RO" dirty="0" smtClean="0"/>
              <a:t> – 9</a:t>
            </a:r>
          </a:p>
          <a:p>
            <a:pPr marL="292608" lvl="1" indent="0">
              <a:buNone/>
            </a:pPr>
            <a:r>
              <a:rPr lang="ro-RO" dirty="0" smtClean="0"/>
              <a:t>Infofer – 5</a:t>
            </a:r>
          </a:p>
          <a:p>
            <a:pPr marL="292608" lvl="1" indent="0">
              <a:buNone/>
            </a:pPr>
            <a:r>
              <a:rPr lang="ro-RO" dirty="0" smtClean="0"/>
              <a:t>Ministerul </a:t>
            </a:r>
            <a:r>
              <a:rPr lang="ro-RO" dirty="0"/>
              <a:t>Fondurilor </a:t>
            </a:r>
            <a:r>
              <a:rPr lang="ro-RO" dirty="0" smtClean="0"/>
              <a:t>Europene - 2</a:t>
            </a:r>
          </a:p>
          <a:p>
            <a:pPr marL="292608" lvl="1" indent="0" algn="ctr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6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r>
              <a:rPr lang="en-US" sz="4000" b="1" dirty="0" err="1" smtClean="0"/>
              <a:t>Ministerul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Afacerilor</a:t>
            </a:r>
            <a:r>
              <a:rPr lang="en-US" sz="4000" b="1" dirty="0" smtClean="0"/>
              <a:t> Interne</a:t>
            </a:r>
            <a:endParaRPr lang="en-US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3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330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vi-VN" sz="2600" b="1" dirty="0" smtClean="0"/>
              <a:t>Cea </a:t>
            </a:r>
            <a:r>
              <a:rPr lang="vi-VN" sz="2600" b="1" dirty="0"/>
              <a:t>mai bună </a:t>
            </a:r>
            <a:r>
              <a:rPr lang="vi-VN" sz="2600" b="1" dirty="0" smtClean="0"/>
              <a:t>aplicație</a:t>
            </a:r>
            <a:endParaRPr lang="ro-RO" sz="2600" b="1" dirty="0" smtClean="0"/>
          </a:p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City Alerts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Vizualizare trafic CFR</a:t>
            </a:r>
            <a:r>
              <a:rPr lang="ro-RO" sz="2000" dirty="0"/>
              <a:t>                          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Turism </a:t>
            </a:r>
            <a:r>
              <a:rPr lang="vi-VN" sz="2000" dirty="0"/>
              <a:t>augmentat în România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Oradea </a:t>
            </a:r>
            <a:r>
              <a:rPr lang="vi-VN" sz="2000" dirty="0"/>
              <a:t>City Report	</a:t>
            </a:r>
            <a:r>
              <a:rPr lang="ro-RO" sz="2000" dirty="0" smtClean="0"/>
              <a:t>                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Legal</a:t>
            </a:r>
            <a:r>
              <a:rPr lang="ro-RO" sz="2000" dirty="0" smtClean="0"/>
              <a:t>                                                  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Political </a:t>
            </a:r>
            <a:r>
              <a:rPr lang="vi-VN" sz="2000" dirty="0"/>
              <a:t>Colours of </a:t>
            </a:r>
            <a:r>
              <a:rPr lang="vi-VN" sz="2000" dirty="0" smtClean="0"/>
              <a:t>Romania</a:t>
            </a:r>
            <a:r>
              <a:rPr lang="ro-RO" sz="2000" dirty="0" smtClean="0"/>
              <a:t>                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Istoria </a:t>
            </a:r>
            <a:r>
              <a:rPr lang="vi-VN" sz="2000" dirty="0"/>
              <a:t>numelor de străzi din </a:t>
            </a:r>
            <a:r>
              <a:rPr lang="vi-VN" sz="2000" dirty="0" smtClean="0"/>
              <a:t>Timișoara</a:t>
            </a: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1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330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buNone/>
            </a:pPr>
            <a:r>
              <a:rPr lang="vi-VN" sz="2600" b="1" dirty="0" smtClean="0"/>
              <a:t>Cea </a:t>
            </a:r>
            <a:r>
              <a:rPr lang="vi-VN" sz="2600" b="1" dirty="0"/>
              <a:t>mai bună </a:t>
            </a:r>
            <a:r>
              <a:rPr lang="vi-VN" sz="2600" b="1" dirty="0" smtClean="0"/>
              <a:t>aplicație</a:t>
            </a:r>
            <a:endParaRPr lang="ro-RO" sz="2600" b="1" dirty="0" smtClean="0"/>
          </a:p>
          <a:p>
            <a:pPr marL="0" indent="0" algn="just">
              <a:buNone/>
            </a:pPr>
            <a:endParaRPr lang="ro-RO" b="1" dirty="0" smtClean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Oradea City Report	</a:t>
            </a:r>
            <a:r>
              <a:rPr lang="ro-RO" sz="2000" dirty="0" smtClean="0"/>
              <a:t>                - </a:t>
            </a:r>
            <a:r>
              <a:rPr lang="vi-VN" sz="2000" dirty="0" smtClean="0"/>
              <a:t>1975</a:t>
            </a:r>
            <a:r>
              <a:rPr lang="ro-RO" sz="2000" dirty="0" smtClean="0"/>
              <a:t> 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City </a:t>
            </a:r>
            <a:r>
              <a:rPr lang="vi-VN" sz="2000" dirty="0" smtClean="0"/>
              <a:t>Alerts</a:t>
            </a:r>
            <a:r>
              <a:rPr lang="ro-RO" sz="2000" dirty="0" smtClean="0"/>
              <a:t>                                           - </a:t>
            </a:r>
            <a:r>
              <a:rPr lang="vi-VN" sz="2000" dirty="0" smtClean="0"/>
              <a:t>1278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 smtClean="0"/>
              <a:t>Legal</a:t>
            </a:r>
            <a:r>
              <a:rPr lang="ro-RO" sz="2000" dirty="0" smtClean="0"/>
              <a:t>                                                  - </a:t>
            </a:r>
            <a:r>
              <a:rPr lang="vi-VN" sz="2000" dirty="0" smtClean="0"/>
              <a:t>398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Political Colours of </a:t>
            </a:r>
            <a:r>
              <a:rPr lang="vi-VN" sz="2000" dirty="0" smtClean="0"/>
              <a:t>Romania</a:t>
            </a:r>
            <a:r>
              <a:rPr lang="ro-RO" sz="2000" dirty="0" smtClean="0"/>
              <a:t>                - </a:t>
            </a:r>
            <a:r>
              <a:rPr lang="vi-VN" sz="2000" dirty="0" smtClean="0"/>
              <a:t>251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Turism augmentat în </a:t>
            </a:r>
            <a:r>
              <a:rPr lang="vi-VN" sz="2000" dirty="0" smtClean="0"/>
              <a:t>România</a:t>
            </a:r>
            <a:r>
              <a:rPr lang="ro-RO" sz="2000" dirty="0" smtClean="0"/>
              <a:t>              - </a:t>
            </a:r>
            <a:r>
              <a:rPr lang="vi-VN" sz="2000" dirty="0" smtClean="0"/>
              <a:t>120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Vizualizare trafic </a:t>
            </a:r>
            <a:r>
              <a:rPr lang="vi-VN" sz="2000" dirty="0" smtClean="0"/>
              <a:t>CFR</a:t>
            </a:r>
            <a:r>
              <a:rPr lang="ro-RO" sz="2000" dirty="0" smtClean="0"/>
              <a:t>                          - </a:t>
            </a:r>
            <a:r>
              <a:rPr lang="vi-VN" sz="2000" dirty="0" smtClean="0"/>
              <a:t>116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vi-VN" sz="2000" dirty="0"/>
              <a:t>Istoria numelor de străzi din </a:t>
            </a:r>
            <a:r>
              <a:rPr lang="vi-VN" sz="2000" dirty="0" smtClean="0"/>
              <a:t>Timișoara</a:t>
            </a:r>
            <a:r>
              <a:rPr lang="ro-RO" sz="2000" dirty="0" smtClean="0"/>
              <a:t> - </a:t>
            </a:r>
            <a:r>
              <a:rPr lang="vi-VN" sz="2000" dirty="0" smtClean="0"/>
              <a:t>88</a:t>
            </a:r>
            <a:r>
              <a:rPr lang="ro-RO" sz="2000" dirty="0" smtClean="0"/>
              <a:t> </a:t>
            </a:r>
            <a:r>
              <a:rPr lang="ro-RO" sz="2000" dirty="0"/>
              <a:t>voturi</a:t>
            </a:r>
            <a:endParaRPr lang="vi-VN" sz="2000" dirty="0"/>
          </a:p>
          <a:p>
            <a:pPr marL="0" indent="0" algn="just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8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r>
              <a:rPr lang="vi-VN" sz="4000" b="1" dirty="0" smtClean="0"/>
              <a:t>Oradea </a:t>
            </a:r>
            <a:r>
              <a:rPr lang="vi-VN" sz="4000" b="1" dirty="0"/>
              <a:t>City Report</a:t>
            </a:r>
            <a:endParaRPr lang="en-US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4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552728" cy="990600"/>
          </a:xfrm>
        </p:spPr>
        <p:txBody>
          <a:bodyPr>
            <a:normAutofit/>
          </a:bodyPr>
          <a:lstStyle/>
          <a:p>
            <a:r>
              <a:rPr lang="ro-RO" sz="2800" b="1" dirty="0"/>
              <a:t>PREMIILE OGP ROMÂNIA 2014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3312" y="2276872"/>
            <a:ext cx="8153400" cy="4079478"/>
          </a:xfrm>
        </p:spPr>
        <p:txBody>
          <a:bodyPr numCol="2">
            <a:normAutofit fontScale="32500" lnSpcReduction="20000"/>
          </a:bodyPr>
          <a:lstStyle/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Asociația Geo-Spațial.org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Asociația pentru Tehnologie și Internet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Fundația Ceata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Fundația Median Research Center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Fundația pentru o societate deschisă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Kosson.ro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Asociația Smart City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Funky Citizens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Active Watch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endParaRPr lang="ro-RO" sz="4500" dirty="0" smtClean="0"/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endParaRPr lang="ro-RO" sz="4500" dirty="0"/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Centrul pentru Jurnalism Independent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E-Civis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Societatea Academică din România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Universitatea de Vest Timișoara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Centrul de Resurse pentru Participare Publică- Ce-Re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Expert Forum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Open Knowledge Romania</a:t>
            </a:r>
          </a:p>
          <a:p>
            <a:pPr marL="274320" indent="0">
              <a:lnSpc>
                <a:spcPct val="120000"/>
              </a:lnSpc>
              <a:spcBef>
                <a:spcPts val="900"/>
              </a:spcBef>
              <a:buNone/>
            </a:pPr>
            <a:r>
              <a:rPr lang="vi-VN" sz="4500" dirty="0" smtClean="0"/>
              <a:t>Universitatea Politehnica Timișoara</a:t>
            </a:r>
          </a:p>
          <a:p>
            <a:pPr marL="182880" indent="0" algn="just">
              <a:spcBef>
                <a:spcPts val="900"/>
              </a:spcBef>
              <a:buNone/>
            </a:pPr>
            <a:endParaRPr lang="ro-RO" b="1" dirty="0" smtClean="0"/>
          </a:p>
          <a:p>
            <a:pPr marL="0" indent="0" algn="just">
              <a:buNone/>
            </a:pPr>
            <a:endParaRPr lang="ro-RO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www.ogp.gov.ro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12648" y="1600200"/>
            <a:ext cx="8153400" cy="532656"/>
          </a:xfrm>
          <a:prstGeom prst="rect">
            <a:avLst/>
          </a:prstGeom>
        </p:spPr>
        <p:txBody>
          <a:bodyPr vert="horz" numCol="1">
            <a:normAutofit fontScale="925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rgbClr val="000067"/>
              </a:buClr>
              <a:buSzPct val="60000"/>
              <a:buFont typeface="Wingdings"/>
              <a:buChar char=""/>
              <a:defRPr kumimoji="0" sz="2400" b="0" i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rgbClr val="3366FF"/>
              </a:buClr>
              <a:buSzPct val="70000"/>
              <a:buFont typeface="Wingdings 2"/>
              <a:buChar char=""/>
              <a:defRPr kumimoji="0" sz="2000" b="0" i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rgbClr val="000067"/>
              </a:buClr>
              <a:buSzPct val="75000"/>
              <a:buFont typeface="Wingdings"/>
              <a:buChar char=""/>
              <a:defRPr kumimoji="0" sz="1800" b="0" i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rgbClr val="3366FF"/>
              </a:buClr>
              <a:buSzPct val="75000"/>
              <a:buFont typeface="Wingdings"/>
              <a:buChar char=""/>
              <a:defRPr kumimoji="0" sz="1600" b="0" i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rgbClr val="000067"/>
              </a:buClr>
              <a:buSzPct val="65000"/>
              <a:buFont typeface="Wingdings"/>
              <a:buChar char=""/>
              <a:defRPr kumimoji="0" sz="1400" b="0" i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/>
              <a:buNone/>
            </a:pPr>
            <a:r>
              <a:rPr lang="vi-VN" b="1" dirty="0" smtClean="0"/>
              <a:t>Promovarea de către societatea</a:t>
            </a:r>
            <a:r>
              <a:rPr lang="ro-RO" b="1" dirty="0" smtClean="0"/>
              <a:t> </a:t>
            </a:r>
            <a:r>
              <a:rPr lang="vi-VN" b="1" dirty="0" smtClean="0"/>
              <a:t>civilă a datelor deschise </a:t>
            </a:r>
            <a:endParaRPr lang="ro-RO" dirty="0" smtClean="0"/>
          </a:p>
          <a:p>
            <a:pPr marL="0" indent="0" algn="just">
              <a:buFont typeface="Wingdings"/>
              <a:buNone/>
            </a:pPr>
            <a:endParaRPr lang="ro-RO" b="1" dirty="0" smtClean="0"/>
          </a:p>
        </p:txBody>
      </p:sp>
    </p:spTree>
    <p:extLst>
      <p:ext uri="{BB962C8B-B14F-4D97-AF65-F5344CB8AC3E}">
        <p14:creationId xmlns:p14="http://schemas.microsoft.com/office/powerpoint/2010/main" val="4130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</TotalTime>
  <Words>482</Words>
  <Application>Microsoft Office PowerPoint</Application>
  <PresentationFormat>On-screen Show (4:3)</PresentationFormat>
  <Paragraphs>193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PREMIILE PARTENERIATULUI PENTRU GUVERNARE DESCHISĂ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  <vt:lpstr>PREMIILE OGP ROMÂNIA 2014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PARTENERIATUL PENTRU O GUVERNARE DESCHISĂ</dc:title>
  <dc:creator>.</dc:creator>
  <cp:lastModifiedBy>.</cp:lastModifiedBy>
  <cp:revision>82</cp:revision>
  <cp:lastPrinted>2014-09-09T11:48:15Z</cp:lastPrinted>
  <dcterms:created xsi:type="dcterms:W3CDTF">2014-07-30T07:59:49Z</dcterms:created>
  <dcterms:modified xsi:type="dcterms:W3CDTF">2014-12-12T12:41:39Z</dcterms:modified>
</cp:coreProperties>
</file>